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05" r:id="rId2"/>
    <p:sldId id="282" r:id="rId3"/>
    <p:sldId id="285" r:id="rId4"/>
    <p:sldId id="318" r:id="rId5"/>
    <p:sldId id="320" r:id="rId6"/>
    <p:sldId id="330" r:id="rId7"/>
    <p:sldId id="331" r:id="rId8"/>
    <p:sldId id="342" r:id="rId9"/>
    <p:sldId id="343" r:id="rId10"/>
    <p:sldId id="332" r:id="rId11"/>
    <p:sldId id="321" r:id="rId12"/>
    <p:sldId id="322" r:id="rId13"/>
    <p:sldId id="333" r:id="rId14"/>
    <p:sldId id="334" r:id="rId15"/>
    <p:sldId id="323" r:id="rId16"/>
    <p:sldId id="324" r:id="rId17"/>
    <p:sldId id="329" r:id="rId18"/>
    <p:sldId id="335" r:id="rId19"/>
    <p:sldId id="336" r:id="rId20"/>
    <p:sldId id="337" r:id="rId21"/>
    <p:sldId id="325" r:id="rId22"/>
    <p:sldId id="326" r:id="rId23"/>
    <p:sldId id="327" r:id="rId24"/>
    <p:sldId id="328" r:id="rId25"/>
    <p:sldId id="338" r:id="rId26"/>
    <p:sldId id="339" r:id="rId27"/>
    <p:sldId id="340" r:id="rId28"/>
    <p:sldId id="341" r:id="rId29"/>
    <p:sldId id="30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900"/>
    <a:srgbClr val="707780"/>
    <a:srgbClr val="D74100"/>
    <a:srgbClr val="000000"/>
    <a:srgbClr val="404040"/>
    <a:srgbClr val="6D777E"/>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9"/>
    <p:restoredTop sz="96338"/>
  </p:normalViewPr>
  <p:slideViewPr>
    <p:cSldViewPr snapToGrid="0" snapToObjects="1">
      <p:cViewPr varScale="1">
        <p:scale>
          <a:sx n="60" d="100"/>
          <a:sy n="60" d="100"/>
        </p:scale>
        <p:origin x="1108" y="28"/>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90" d="100"/>
          <a:sy n="90" d="100"/>
        </p:scale>
        <p:origin x="324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"It kicks my phone off A LOT and constantly asks me to reauthenticate. When I do, it says 'bad password' and I'm 100% sure my password is fine. </a:t>
          </a:r>
          <a:r>
            <a:rPr lang="en-US" b="0" i="0" dirty="0" err="1"/>
            <a:t>Kinda</a:t>
          </a:r>
          <a:r>
            <a:rPr lang="en-US" b="0" i="0" dirty="0"/>
            <a:t> frustrating."</a:t>
          </a:r>
          <a:br>
            <a:rPr lang="en-US" dirty="0"/>
          </a:b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IN" b="0" i="0" dirty="0"/>
            <a:t>'sometimes problematic to connect'</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393" custLinFactNeighborY="-85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“Search functions are not always productive; you almost have to know exactly what you're looking”</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“Search function through the website is not always very helpful and accurate”</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custLinFactNeighborY="-1508">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“the organization of the links is difficult to follow and there is resistance in assisting us with a major overhaul”</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"Information is hard to find, and there are very few pictures."</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“It's difficult to find information because it's fragmented and not easy to find”</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“I find when there is a reorganization it is hard to find where the info is.”</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“There are definite holes in the accessibility policy relating to software that does not go through a procurement life cycle.”</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“Current accessibility guidelines seem to we make our life harder than what it needs to be”</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055351-DFD7-4358-806D-923BE239DD2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813B2B1-6EFA-45AD-9297-C56EF777C9C3}">
      <dgm:prSet/>
      <dgm:spPr/>
      <dgm:t>
        <a:bodyPr/>
        <a:lstStyle/>
        <a:p>
          <a:r>
            <a:rPr lang="en-US"/>
            <a:t>Blackboard </a:t>
          </a:r>
        </a:p>
      </dgm:t>
    </dgm:pt>
    <dgm:pt modelId="{6A1C558E-CFF1-46D8-BD8F-A50534CC7D5A}" type="parTrans" cxnId="{DC33F339-3173-43F5-82D7-F4A976873D87}">
      <dgm:prSet/>
      <dgm:spPr/>
      <dgm:t>
        <a:bodyPr/>
        <a:lstStyle/>
        <a:p>
          <a:endParaRPr lang="en-US"/>
        </a:p>
      </dgm:t>
    </dgm:pt>
    <dgm:pt modelId="{F4046C3B-2452-478A-A83E-2B35C29E8375}" type="sibTrans" cxnId="{DC33F339-3173-43F5-82D7-F4A976873D87}">
      <dgm:prSet/>
      <dgm:spPr/>
      <dgm:t>
        <a:bodyPr/>
        <a:lstStyle/>
        <a:p>
          <a:endParaRPr lang="en-US"/>
        </a:p>
      </dgm:t>
    </dgm:pt>
    <dgm:pt modelId="{1D9488F0-4C97-48AE-89F1-08AF99C20A31}">
      <dgm:prSet/>
      <dgm:spPr/>
      <dgm:t>
        <a:bodyPr/>
        <a:lstStyle/>
        <a:p>
          <a:r>
            <a:rPr lang="en-US"/>
            <a:t>Myslice</a:t>
          </a:r>
        </a:p>
      </dgm:t>
    </dgm:pt>
    <dgm:pt modelId="{457A7D59-9BB1-4105-A252-B2AE04F7E7F6}" type="parTrans" cxnId="{DC092D38-1601-43B7-A624-CBC396F3F981}">
      <dgm:prSet/>
      <dgm:spPr/>
      <dgm:t>
        <a:bodyPr/>
        <a:lstStyle/>
        <a:p>
          <a:endParaRPr lang="en-US"/>
        </a:p>
      </dgm:t>
    </dgm:pt>
    <dgm:pt modelId="{E6FD0871-5440-4091-A0B4-F37B6CA0777F}" type="sibTrans" cxnId="{DC092D38-1601-43B7-A624-CBC396F3F981}">
      <dgm:prSet/>
      <dgm:spPr/>
      <dgm:t>
        <a:bodyPr/>
        <a:lstStyle/>
        <a:p>
          <a:endParaRPr lang="en-US"/>
        </a:p>
      </dgm:t>
    </dgm:pt>
    <dgm:pt modelId="{5E4ED96A-9786-4CB6-A7FA-F1D9CDEC9069}">
      <dgm:prSet/>
      <dgm:spPr/>
      <dgm:t>
        <a:bodyPr/>
        <a:lstStyle/>
        <a:p>
          <a:r>
            <a:rPr lang="en-US" dirty="0"/>
            <a:t>Access</a:t>
          </a:r>
        </a:p>
      </dgm:t>
    </dgm:pt>
    <dgm:pt modelId="{286873F5-2BF1-4C45-935C-BC6D6A2D0154}" type="parTrans" cxnId="{A13BA64F-5342-43C7-9711-A7144A954651}">
      <dgm:prSet/>
      <dgm:spPr/>
      <dgm:t>
        <a:bodyPr/>
        <a:lstStyle/>
        <a:p>
          <a:endParaRPr lang="en-US"/>
        </a:p>
      </dgm:t>
    </dgm:pt>
    <dgm:pt modelId="{54F49785-4DE5-4DD0-919B-29D91298CCB7}" type="sibTrans" cxnId="{A13BA64F-5342-43C7-9711-A7144A954651}">
      <dgm:prSet/>
      <dgm:spPr/>
      <dgm:t>
        <a:bodyPr/>
        <a:lstStyle/>
        <a:p>
          <a:endParaRPr lang="en-US"/>
        </a:p>
      </dgm:t>
    </dgm:pt>
    <dgm:pt modelId="{03B2934D-F02F-4A98-BFDD-EB51F954A245}">
      <dgm:prSet/>
      <dgm:spPr/>
      <dgm:t>
        <a:bodyPr/>
        <a:lstStyle/>
        <a:p>
          <a:r>
            <a:rPr lang="en-US" dirty="0"/>
            <a:t>Software</a:t>
          </a:r>
        </a:p>
      </dgm:t>
    </dgm:pt>
    <dgm:pt modelId="{43BAA6C6-2078-4A7A-9091-5FC26378E53E}" type="parTrans" cxnId="{CC1B8BD5-50D2-4B3C-9371-533E3410582C}">
      <dgm:prSet/>
      <dgm:spPr/>
      <dgm:t>
        <a:bodyPr/>
        <a:lstStyle/>
        <a:p>
          <a:endParaRPr lang="en-IN"/>
        </a:p>
      </dgm:t>
    </dgm:pt>
    <dgm:pt modelId="{7F61C793-DD74-43A6-BACF-02FEE65876CC}" type="sibTrans" cxnId="{CC1B8BD5-50D2-4B3C-9371-533E3410582C}">
      <dgm:prSet/>
      <dgm:spPr/>
      <dgm:t>
        <a:bodyPr/>
        <a:lstStyle/>
        <a:p>
          <a:endParaRPr lang="en-IN"/>
        </a:p>
      </dgm:t>
    </dgm:pt>
    <dgm:pt modelId="{2902909D-1C9E-47D0-AEBA-42E3D7CADD05}" type="pres">
      <dgm:prSet presAssocID="{89055351-DFD7-4358-806D-923BE239DD21}" presName="hierChild1" presStyleCnt="0">
        <dgm:presLayoutVars>
          <dgm:chPref val="1"/>
          <dgm:dir/>
          <dgm:animOne val="branch"/>
          <dgm:animLvl val="lvl"/>
          <dgm:resizeHandles/>
        </dgm:presLayoutVars>
      </dgm:prSet>
      <dgm:spPr/>
    </dgm:pt>
    <dgm:pt modelId="{E8A91F68-1ED5-4797-87BF-AE89D3DAF8C3}" type="pres">
      <dgm:prSet presAssocID="{9813B2B1-6EFA-45AD-9297-C56EF777C9C3}" presName="hierRoot1" presStyleCnt="0"/>
      <dgm:spPr/>
    </dgm:pt>
    <dgm:pt modelId="{F18FAD93-A931-4778-88FD-33ED2F5DD6ED}" type="pres">
      <dgm:prSet presAssocID="{9813B2B1-6EFA-45AD-9297-C56EF777C9C3}" presName="composite" presStyleCnt="0"/>
      <dgm:spPr/>
    </dgm:pt>
    <dgm:pt modelId="{D4E6051D-0F58-45BB-8B11-837E9D4DBE36}" type="pres">
      <dgm:prSet presAssocID="{9813B2B1-6EFA-45AD-9297-C56EF777C9C3}" presName="background" presStyleLbl="node0" presStyleIdx="0" presStyleCnt="4"/>
      <dgm:spPr>
        <a:solidFill>
          <a:schemeClr val="tx2"/>
        </a:solidFill>
      </dgm:spPr>
    </dgm:pt>
    <dgm:pt modelId="{246D674A-C4A3-4FF4-B6CC-332F890E375D}" type="pres">
      <dgm:prSet presAssocID="{9813B2B1-6EFA-45AD-9297-C56EF777C9C3}" presName="text" presStyleLbl="fgAcc0" presStyleIdx="0" presStyleCnt="4">
        <dgm:presLayoutVars>
          <dgm:chPref val="3"/>
        </dgm:presLayoutVars>
      </dgm:prSet>
      <dgm:spPr/>
    </dgm:pt>
    <dgm:pt modelId="{CFE4D1CB-50CF-490F-B500-48579FFEE0EF}" type="pres">
      <dgm:prSet presAssocID="{9813B2B1-6EFA-45AD-9297-C56EF777C9C3}" presName="hierChild2" presStyleCnt="0"/>
      <dgm:spPr/>
    </dgm:pt>
    <dgm:pt modelId="{67838230-EB77-4723-B172-989642C6A34E}" type="pres">
      <dgm:prSet presAssocID="{1D9488F0-4C97-48AE-89F1-08AF99C20A31}" presName="hierRoot1" presStyleCnt="0"/>
      <dgm:spPr/>
    </dgm:pt>
    <dgm:pt modelId="{AF6D7662-6C40-4364-B5C0-ACBF0477BDF0}" type="pres">
      <dgm:prSet presAssocID="{1D9488F0-4C97-48AE-89F1-08AF99C20A31}" presName="composite" presStyleCnt="0"/>
      <dgm:spPr/>
    </dgm:pt>
    <dgm:pt modelId="{F3734891-2E7B-422C-AFCE-507AD63C68C1}" type="pres">
      <dgm:prSet presAssocID="{1D9488F0-4C97-48AE-89F1-08AF99C20A31}" presName="background" presStyleLbl="node0" presStyleIdx="1" presStyleCnt="4"/>
      <dgm:spPr>
        <a:solidFill>
          <a:schemeClr val="tx2"/>
        </a:solidFill>
      </dgm:spPr>
    </dgm:pt>
    <dgm:pt modelId="{85516DFE-C7ED-4A23-9A3E-54AA04E76CB2}" type="pres">
      <dgm:prSet presAssocID="{1D9488F0-4C97-48AE-89F1-08AF99C20A31}" presName="text" presStyleLbl="fgAcc0" presStyleIdx="1" presStyleCnt="4">
        <dgm:presLayoutVars>
          <dgm:chPref val="3"/>
        </dgm:presLayoutVars>
      </dgm:prSet>
      <dgm:spPr/>
    </dgm:pt>
    <dgm:pt modelId="{850DEE03-A730-41E5-A991-C01FB01E5A40}" type="pres">
      <dgm:prSet presAssocID="{1D9488F0-4C97-48AE-89F1-08AF99C20A31}" presName="hierChild2" presStyleCnt="0"/>
      <dgm:spPr/>
    </dgm:pt>
    <dgm:pt modelId="{3FB1143B-3B72-4FBC-B88B-29215F233AEE}" type="pres">
      <dgm:prSet presAssocID="{5E4ED96A-9786-4CB6-A7FA-F1D9CDEC9069}" presName="hierRoot1" presStyleCnt="0"/>
      <dgm:spPr/>
    </dgm:pt>
    <dgm:pt modelId="{5AB8CFF3-9CD9-4FCD-B5AA-CA9BA3CB363C}" type="pres">
      <dgm:prSet presAssocID="{5E4ED96A-9786-4CB6-A7FA-F1D9CDEC9069}" presName="composite" presStyleCnt="0"/>
      <dgm:spPr/>
    </dgm:pt>
    <dgm:pt modelId="{94434F36-AF17-4F01-A80B-D022632EFF26}" type="pres">
      <dgm:prSet presAssocID="{5E4ED96A-9786-4CB6-A7FA-F1D9CDEC9069}" presName="background" presStyleLbl="node0" presStyleIdx="2" presStyleCnt="4"/>
      <dgm:spPr>
        <a:solidFill>
          <a:schemeClr val="tx2"/>
        </a:solidFill>
      </dgm:spPr>
    </dgm:pt>
    <dgm:pt modelId="{51D588E2-AB9D-4546-9A50-683F4976F999}" type="pres">
      <dgm:prSet presAssocID="{5E4ED96A-9786-4CB6-A7FA-F1D9CDEC9069}" presName="text" presStyleLbl="fgAcc0" presStyleIdx="2" presStyleCnt="4" custLinFactNeighborX="836">
        <dgm:presLayoutVars>
          <dgm:chPref val="3"/>
        </dgm:presLayoutVars>
      </dgm:prSet>
      <dgm:spPr/>
    </dgm:pt>
    <dgm:pt modelId="{69B1C75F-B6EA-455E-B0E7-AF81E9028D3F}" type="pres">
      <dgm:prSet presAssocID="{5E4ED96A-9786-4CB6-A7FA-F1D9CDEC9069}" presName="hierChild2" presStyleCnt="0"/>
      <dgm:spPr/>
    </dgm:pt>
    <dgm:pt modelId="{2982F66F-9429-4C53-A05D-6DAE564786DF}" type="pres">
      <dgm:prSet presAssocID="{03B2934D-F02F-4A98-BFDD-EB51F954A245}" presName="hierRoot1" presStyleCnt="0"/>
      <dgm:spPr/>
    </dgm:pt>
    <dgm:pt modelId="{E732BD7A-4DA0-4D0F-AD7B-20F9D4180543}" type="pres">
      <dgm:prSet presAssocID="{03B2934D-F02F-4A98-BFDD-EB51F954A245}" presName="composite" presStyleCnt="0"/>
      <dgm:spPr/>
    </dgm:pt>
    <dgm:pt modelId="{54EF596C-DD1C-41C7-90D8-B46E9EB8B99F}" type="pres">
      <dgm:prSet presAssocID="{03B2934D-F02F-4A98-BFDD-EB51F954A245}" presName="background" presStyleLbl="node0" presStyleIdx="3" presStyleCnt="4"/>
      <dgm:spPr>
        <a:solidFill>
          <a:schemeClr val="tx2"/>
        </a:solidFill>
      </dgm:spPr>
    </dgm:pt>
    <dgm:pt modelId="{4A695E12-D714-4495-BCEC-76F14AA2A731}" type="pres">
      <dgm:prSet presAssocID="{03B2934D-F02F-4A98-BFDD-EB51F954A245}" presName="text" presStyleLbl="fgAcc0" presStyleIdx="3" presStyleCnt="4">
        <dgm:presLayoutVars>
          <dgm:chPref val="3"/>
        </dgm:presLayoutVars>
      </dgm:prSet>
      <dgm:spPr/>
    </dgm:pt>
    <dgm:pt modelId="{C1105DDF-AF8A-4B10-A0B9-68EAC41F7E1D}" type="pres">
      <dgm:prSet presAssocID="{03B2934D-F02F-4A98-BFDD-EB51F954A245}" presName="hierChild2" presStyleCnt="0"/>
      <dgm:spPr/>
    </dgm:pt>
  </dgm:ptLst>
  <dgm:cxnLst>
    <dgm:cxn modelId="{F94ECE0E-38B7-4175-8068-86F46D259897}" type="presOf" srcId="{1D9488F0-4C97-48AE-89F1-08AF99C20A31}" destId="{85516DFE-C7ED-4A23-9A3E-54AA04E76CB2}" srcOrd="0" destOrd="0" presId="urn:microsoft.com/office/officeart/2005/8/layout/hierarchy1"/>
    <dgm:cxn modelId="{DC092D38-1601-43B7-A624-CBC396F3F981}" srcId="{89055351-DFD7-4358-806D-923BE239DD21}" destId="{1D9488F0-4C97-48AE-89F1-08AF99C20A31}" srcOrd="1" destOrd="0" parTransId="{457A7D59-9BB1-4105-A252-B2AE04F7E7F6}" sibTransId="{E6FD0871-5440-4091-A0B4-F37B6CA0777F}"/>
    <dgm:cxn modelId="{DC33F339-3173-43F5-82D7-F4A976873D87}" srcId="{89055351-DFD7-4358-806D-923BE239DD21}" destId="{9813B2B1-6EFA-45AD-9297-C56EF777C9C3}" srcOrd="0" destOrd="0" parTransId="{6A1C558E-CFF1-46D8-BD8F-A50534CC7D5A}" sibTransId="{F4046C3B-2452-478A-A83E-2B35C29E8375}"/>
    <dgm:cxn modelId="{A13BA64F-5342-43C7-9711-A7144A954651}" srcId="{89055351-DFD7-4358-806D-923BE239DD21}" destId="{5E4ED96A-9786-4CB6-A7FA-F1D9CDEC9069}" srcOrd="2" destOrd="0" parTransId="{286873F5-2BF1-4C45-935C-BC6D6A2D0154}" sibTransId="{54F49785-4DE5-4DD0-919B-29D91298CCB7}"/>
    <dgm:cxn modelId="{A3B0A550-2929-46F6-8B31-9E611EAE4A9F}" type="presOf" srcId="{5E4ED96A-9786-4CB6-A7FA-F1D9CDEC9069}" destId="{51D588E2-AB9D-4546-9A50-683F4976F999}" srcOrd="0" destOrd="0" presId="urn:microsoft.com/office/officeart/2005/8/layout/hierarchy1"/>
    <dgm:cxn modelId="{6CBB8076-01C0-492F-8CE0-50387844B105}" type="presOf" srcId="{9813B2B1-6EFA-45AD-9297-C56EF777C9C3}" destId="{246D674A-C4A3-4FF4-B6CC-332F890E375D}" srcOrd="0" destOrd="0" presId="urn:microsoft.com/office/officeart/2005/8/layout/hierarchy1"/>
    <dgm:cxn modelId="{0C1673BC-B684-486D-921F-E210F561A55B}" type="presOf" srcId="{03B2934D-F02F-4A98-BFDD-EB51F954A245}" destId="{4A695E12-D714-4495-BCEC-76F14AA2A731}" srcOrd="0" destOrd="0" presId="urn:microsoft.com/office/officeart/2005/8/layout/hierarchy1"/>
    <dgm:cxn modelId="{BE955FC4-39F5-49BB-B3D7-052FE9E350D0}" type="presOf" srcId="{89055351-DFD7-4358-806D-923BE239DD21}" destId="{2902909D-1C9E-47D0-AEBA-42E3D7CADD05}" srcOrd="0" destOrd="0" presId="urn:microsoft.com/office/officeart/2005/8/layout/hierarchy1"/>
    <dgm:cxn modelId="{CC1B8BD5-50D2-4B3C-9371-533E3410582C}" srcId="{89055351-DFD7-4358-806D-923BE239DD21}" destId="{03B2934D-F02F-4A98-BFDD-EB51F954A245}" srcOrd="3" destOrd="0" parTransId="{43BAA6C6-2078-4A7A-9091-5FC26378E53E}" sibTransId="{7F61C793-DD74-43A6-BACF-02FEE65876CC}"/>
    <dgm:cxn modelId="{9B7F23E7-20D2-4BB7-966D-39D311BCC869}" type="presParOf" srcId="{2902909D-1C9E-47D0-AEBA-42E3D7CADD05}" destId="{E8A91F68-1ED5-4797-87BF-AE89D3DAF8C3}" srcOrd="0" destOrd="0" presId="urn:microsoft.com/office/officeart/2005/8/layout/hierarchy1"/>
    <dgm:cxn modelId="{D123741F-52D8-4E63-8641-DACDD7AE5546}" type="presParOf" srcId="{E8A91F68-1ED5-4797-87BF-AE89D3DAF8C3}" destId="{F18FAD93-A931-4778-88FD-33ED2F5DD6ED}" srcOrd="0" destOrd="0" presId="urn:microsoft.com/office/officeart/2005/8/layout/hierarchy1"/>
    <dgm:cxn modelId="{7781588F-FB20-4F3A-B9BE-EDA26849EC4B}" type="presParOf" srcId="{F18FAD93-A931-4778-88FD-33ED2F5DD6ED}" destId="{D4E6051D-0F58-45BB-8B11-837E9D4DBE36}" srcOrd="0" destOrd="0" presId="urn:microsoft.com/office/officeart/2005/8/layout/hierarchy1"/>
    <dgm:cxn modelId="{BAD625E9-B5DB-44BF-ADDF-758E8DB5F657}" type="presParOf" srcId="{F18FAD93-A931-4778-88FD-33ED2F5DD6ED}" destId="{246D674A-C4A3-4FF4-B6CC-332F890E375D}" srcOrd="1" destOrd="0" presId="urn:microsoft.com/office/officeart/2005/8/layout/hierarchy1"/>
    <dgm:cxn modelId="{19572BEC-901B-4A5E-9D06-09E18FE9B219}" type="presParOf" srcId="{E8A91F68-1ED5-4797-87BF-AE89D3DAF8C3}" destId="{CFE4D1CB-50CF-490F-B500-48579FFEE0EF}" srcOrd="1" destOrd="0" presId="urn:microsoft.com/office/officeart/2005/8/layout/hierarchy1"/>
    <dgm:cxn modelId="{9A4CD856-10EC-44E3-908A-659E3CC2762D}" type="presParOf" srcId="{2902909D-1C9E-47D0-AEBA-42E3D7CADD05}" destId="{67838230-EB77-4723-B172-989642C6A34E}" srcOrd="1" destOrd="0" presId="urn:microsoft.com/office/officeart/2005/8/layout/hierarchy1"/>
    <dgm:cxn modelId="{1926EB4C-BC6C-42CD-9E97-B0AC674DB4A9}" type="presParOf" srcId="{67838230-EB77-4723-B172-989642C6A34E}" destId="{AF6D7662-6C40-4364-B5C0-ACBF0477BDF0}" srcOrd="0" destOrd="0" presId="urn:microsoft.com/office/officeart/2005/8/layout/hierarchy1"/>
    <dgm:cxn modelId="{B2A4947E-D22F-48BA-9260-4F4B6A346838}" type="presParOf" srcId="{AF6D7662-6C40-4364-B5C0-ACBF0477BDF0}" destId="{F3734891-2E7B-422C-AFCE-507AD63C68C1}" srcOrd="0" destOrd="0" presId="urn:microsoft.com/office/officeart/2005/8/layout/hierarchy1"/>
    <dgm:cxn modelId="{6FC85791-4452-43A4-B34F-AA0C5C44B5E4}" type="presParOf" srcId="{AF6D7662-6C40-4364-B5C0-ACBF0477BDF0}" destId="{85516DFE-C7ED-4A23-9A3E-54AA04E76CB2}" srcOrd="1" destOrd="0" presId="urn:microsoft.com/office/officeart/2005/8/layout/hierarchy1"/>
    <dgm:cxn modelId="{B1258ACB-F9D1-4585-9D55-B3C258C070FE}" type="presParOf" srcId="{67838230-EB77-4723-B172-989642C6A34E}" destId="{850DEE03-A730-41E5-A991-C01FB01E5A40}" srcOrd="1" destOrd="0" presId="urn:microsoft.com/office/officeart/2005/8/layout/hierarchy1"/>
    <dgm:cxn modelId="{561499DF-6AAE-41A1-BAFE-FB8DDC203C7C}" type="presParOf" srcId="{2902909D-1C9E-47D0-AEBA-42E3D7CADD05}" destId="{3FB1143B-3B72-4FBC-B88B-29215F233AEE}" srcOrd="2" destOrd="0" presId="urn:microsoft.com/office/officeart/2005/8/layout/hierarchy1"/>
    <dgm:cxn modelId="{B6C0A198-1627-423F-BC5F-803D894D8893}" type="presParOf" srcId="{3FB1143B-3B72-4FBC-B88B-29215F233AEE}" destId="{5AB8CFF3-9CD9-4FCD-B5AA-CA9BA3CB363C}" srcOrd="0" destOrd="0" presId="urn:microsoft.com/office/officeart/2005/8/layout/hierarchy1"/>
    <dgm:cxn modelId="{CC878C30-47B4-4587-966B-3FABE3FFEC2F}" type="presParOf" srcId="{5AB8CFF3-9CD9-4FCD-B5AA-CA9BA3CB363C}" destId="{94434F36-AF17-4F01-A80B-D022632EFF26}" srcOrd="0" destOrd="0" presId="urn:microsoft.com/office/officeart/2005/8/layout/hierarchy1"/>
    <dgm:cxn modelId="{C8EFEA89-7749-4B85-AA74-6A48AC926EB7}" type="presParOf" srcId="{5AB8CFF3-9CD9-4FCD-B5AA-CA9BA3CB363C}" destId="{51D588E2-AB9D-4546-9A50-683F4976F999}" srcOrd="1" destOrd="0" presId="urn:microsoft.com/office/officeart/2005/8/layout/hierarchy1"/>
    <dgm:cxn modelId="{83376BD9-56A1-4387-ADC1-3D015774A52C}" type="presParOf" srcId="{3FB1143B-3B72-4FBC-B88B-29215F233AEE}" destId="{69B1C75F-B6EA-455E-B0E7-AF81E9028D3F}" srcOrd="1" destOrd="0" presId="urn:microsoft.com/office/officeart/2005/8/layout/hierarchy1"/>
    <dgm:cxn modelId="{CB18E0D8-F31B-47B8-91EA-FFEFFBBE370F}" type="presParOf" srcId="{2902909D-1C9E-47D0-AEBA-42E3D7CADD05}" destId="{2982F66F-9429-4C53-A05D-6DAE564786DF}" srcOrd="3" destOrd="0" presId="urn:microsoft.com/office/officeart/2005/8/layout/hierarchy1"/>
    <dgm:cxn modelId="{4908B1BB-B39F-4C3E-8C46-EBF7727BAE4E}" type="presParOf" srcId="{2982F66F-9429-4C53-A05D-6DAE564786DF}" destId="{E732BD7A-4DA0-4D0F-AD7B-20F9D4180543}" srcOrd="0" destOrd="0" presId="urn:microsoft.com/office/officeart/2005/8/layout/hierarchy1"/>
    <dgm:cxn modelId="{6B9C7434-F19A-470F-8F00-448B2BF747A8}" type="presParOf" srcId="{E732BD7A-4DA0-4D0F-AD7B-20F9D4180543}" destId="{54EF596C-DD1C-41C7-90D8-B46E9EB8B99F}" srcOrd="0" destOrd="0" presId="urn:microsoft.com/office/officeart/2005/8/layout/hierarchy1"/>
    <dgm:cxn modelId="{7BB22B25-3509-46B9-AC4E-DC3EC133F9ED}" type="presParOf" srcId="{E732BD7A-4DA0-4D0F-AD7B-20F9D4180543}" destId="{4A695E12-D714-4495-BCEC-76F14AA2A731}" srcOrd="1" destOrd="0" presId="urn:microsoft.com/office/officeart/2005/8/layout/hierarchy1"/>
    <dgm:cxn modelId="{8EE7EF77-8093-482F-AA4A-E545F30A0D1F}" type="presParOf" srcId="{2982F66F-9429-4C53-A05D-6DAE564786DF}" destId="{C1105DDF-AF8A-4B10-A0B9-68EAC41F7E1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‘Add more staff to your team or pay them more money’</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'ITS, along with most schools/departments are having a very hard time hiring exceptional candidates. Many of the candidates are requesting much more for salary than we can provide.’</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393" custLinFactNeighborY="-85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'It is impossible to find information in answers. you need to know exactly "answer" you\'re looking for, but I only ever have questions, so this tool is rarely helpful in a time effective manner. I always have to dig.'</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'Answers never finds the answers to my questions', 'answers pages'</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'Outdated technology like laptops and cell phone; need more frequent updates and newer hardware'</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'I have an aging laptop that needs frequent service, response to ACS tickets have been inconsistently helpful'</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393" custLinFactNeighborY="-85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'Using Blackboard. I recommend replacing it with easier to use software’</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'making documents more accessible on blackboard'</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42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Their ability and my ability to access the </a:t>
          </a:r>
          <a:r>
            <a:rPr lang="en-US" b="0" i="0" dirty="0" err="1"/>
            <a:t>wifi</a:t>
          </a:r>
          <a:r>
            <a:rPr lang="en-US" b="0" i="0" dirty="0"/>
            <a:t> is crucial to the learning process. I have had issues in the past, but I have a class in life sciences this semester, and I have had to print out my google doc prompts every class because I cannot count on the </a:t>
          </a:r>
          <a:r>
            <a:rPr lang="en-US" b="0" i="0" dirty="0" err="1"/>
            <a:t>wifi</a:t>
          </a:r>
          <a:r>
            <a:rPr lang="en-US" b="0" i="0" dirty="0"/>
            <a:t>. </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"I ride the bus to/from the Manley parking lot and College Place every day. </a:t>
          </a:r>
          <a:r>
            <a:rPr lang="en-US" b="0" i="0" dirty="0" err="1"/>
            <a:t>AirOrangeX</a:t>
          </a:r>
          <a:r>
            <a:rPr lang="en-US" b="0" i="0" dirty="0"/>
            <a:t> doesn't work on the bus. Even when sitting on the bus at College Place, it often doesn't connect - let alone on the bus ride down Comstock."</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“Extremely not user friendly system, no information for new employees on how to use it”</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“Not user friendly and I keep getting kicked out.”</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'Bizarre format changes recently, very hard to find things'</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"The tile interface is completely confusing - I don't know where to find anything that I'm looking for"</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latin typeface="Calibri" panose="020F0502020204030204" pitchFamily="34" charset="0"/>
              <a:cs typeface="Calibri" panose="020F0502020204030204" pitchFamily="34" charset="0"/>
            </a:rPr>
            <a:t>“Going back and forth between pages has never been easy or intuitive though this has improved over the years”</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latin typeface="Calibri" panose="020F0502020204030204" pitchFamily="34" charset="0"/>
              <a:cs typeface="Calibri" panose="020F0502020204030204" pitchFamily="34" charset="0"/>
            </a:rPr>
            <a:t>“Some of the items are difficult to find.”</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IN" b="0" i="0" dirty="0"/>
            <a:t>'I prefer Zoom'</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IN" b="0" i="0" dirty="0"/>
            <a:t>'More comfortable with Zoom'</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393" custLinFactNeighborY="-85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b="0" i="0" dirty="0"/>
            <a:t>'Teams is not good for chatting compared to Zoom, Discord, Slack, Element (Matrix). '</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'The mic stops functioning in the meeting. It is random and presents a problem for me as I do several presentations.'</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IN" b="0" i="0" dirty="0"/>
            <a:t>'</a:t>
          </a:r>
          <a:r>
            <a:rPr lang="en-US" b="0" i="0" dirty="0"/>
            <a:t>I can't for the life of me understand why we're not using Canvas or some other alternative, which are infinitely better and used by our peer institutions; and why we've apparently even extended our contract with Blackboard.</a:t>
          </a:r>
          <a:r>
            <a:rPr lang="en-IN" b="0" i="0" dirty="0"/>
            <a:t>'</a:t>
          </a:r>
          <a:endParaRPr lang="en-US" dirty="0"/>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b="0" i="0" dirty="0"/>
            <a:t>'The only reason I feel somewhat comfortable using blackboard is because of the ITS intensive SITL workshop’</a:t>
          </a:r>
          <a:endParaRPr lang="en-US" dirty="0"/>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393" custLinFactNeighborY="-856"/>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8E66E9-47E8-4EEE-A062-301B0313142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B96FF7F-260D-48B6-8A10-38516A546624}">
      <dgm:prSet/>
      <dgm:spPr/>
      <dgm:t>
        <a:bodyPr/>
        <a:lstStyle/>
        <a:p>
          <a:r>
            <a:rPr lang="en-US" dirty="0"/>
            <a:t>‘</a:t>
          </a:r>
          <a:r>
            <a:rPr lang="en-US" b="0" i="0" dirty="0"/>
            <a:t>Sign on to the "system" with my credentials every single time I want to use Adobe in a classroom computer to show my slides...really? </a:t>
          </a:r>
          <a:r>
            <a:rPr lang="en-US" dirty="0"/>
            <a:t>’</a:t>
          </a:r>
        </a:p>
      </dgm:t>
    </dgm:pt>
    <dgm:pt modelId="{6D84FF46-CC30-4F30-94F0-D346179968E4}" type="parTrans" cxnId="{87B525D2-16A3-4329-987D-F11C3DAB5362}">
      <dgm:prSet/>
      <dgm:spPr/>
      <dgm:t>
        <a:bodyPr/>
        <a:lstStyle/>
        <a:p>
          <a:endParaRPr lang="en-US"/>
        </a:p>
      </dgm:t>
    </dgm:pt>
    <dgm:pt modelId="{BA5BB44C-C827-42C9-90FE-A3610CE48389}" type="sibTrans" cxnId="{87B525D2-16A3-4329-987D-F11C3DAB5362}">
      <dgm:prSet/>
      <dgm:spPr>
        <a:solidFill>
          <a:srgbClr val="F76900"/>
        </a:solidFill>
      </dgm:spPr>
      <dgm:t>
        <a:bodyPr/>
        <a:lstStyle/>
        <a:p>
          <a:endParaRPr lang="en-US"/>
        </a:p>
      </dgm:t>
    </dgm:pt>
    <dgm:pt modelId="{EC34F675-DEEA-4D51-A622-A6045772088C}">
      <dgm:prSet/>
      <dgm:spPr/>
      <dgm:t>
        <a:bodyPr/>
        <a:lstStyle/>
        <a:p>
          <a:r>
            <a:rPr lang="en-US" dirty="0"/>
            <a:t>‘</a:t>
          </a:r>
          <a:r>
            <a:rPr lang="en-US" b="0" i="0" dirty="0"/>
            <a:t>Sometimes I accidentally learn from colleagues or someone from IT about certain tools that exist for faculty but we never were informed of them and never had workshops</a:t>
          </a:r>
          <a:r>
            <a:rPr lang="en-US" dirty="0"/>
            <a:t>’</a:t>
          </a:r>
        </a:p>
      </dgm:t>
    </dgm:pt>
    <dgm:pt modelId="{3D850351-00C9-4D0E-B83E-6D52AE34D7F1}" type="parTrans" cxnId="{1C0CD5C0-32AF-4427-9AD1-29BA3B6838BD}">
      <dgm:prSet/>
      <dgm:spPr/>
      <dgm:t>
        <a:bodyPr/>
        <a:lstStyle/>
        <a:p>
          <a:endParaRPr lang="en-US"/>
        </a:p>
      </dgm:t>
    </dgm:pt>
    <dgm:pt modelId="{E67E2211-4890-4CB7-AB8C-058EE913730C}" type="sibTrans" cxnId="{1C0CD5C0-32AF-4427-9AD1-29BA3B6838BD}">
      <dgm:prSet custT="1"/>
      <dgm:spPr>
        <a:solidFill>
          <a:srgbClr val="F76900"/>
        </a:solidFill>
        <a:ln w="12700" cap="flat" cmpd="sng" algn="ctr">
          <a:solidFill>
            <a:srgbClr val="FFFFFF">
              <a:hueOff val="0"/>
              <a:satOff val="0"/>
              <a:lumOff val="0"/>
              <a:alphaOff val="0"/>
            </a:srgbClr>
          </a:solidFill>
          <a:prstDash val="solid"/>
          <a:miter lim="800000"/>
        </a:ln>
        <a:effectLst/>
      </dgm:spPr>
      <dgm:t>
        <a:bodyPr spcFirstLastPara="0" vert="horz" wrap="square" lIns="0" tIns="0" rIns="0" bIns="0" numCol="1" spcCol="1270" anchor="ctr" anchorCtr="0"/>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gm:t>
    </dgm:pt>
    <dgm:pt modelId="{F29E8F08-DF3C-4E07-9E0D-6811DBED3119}" type="pres">
      <dgm:prSet presAssocID="{C88E66E9-47E8-4EEE-A062-301B0313142D}" presName="Name0" presStyleCnt="0">
        <dgm:presLayoutVars>
          <dgm:chMax/>
          <dgm:chPref/>
          <dgm:dir/>
          <dgm:animLvl val="lvl"/>
        </dgm:presLayoutVars>
      </dgm:prSet>
      <dgm:spPr/>
    </dgm:pt>
    <dgm:pt modelId="{107C555B-32F5-4D5B-8675-77D75DA64037}" type="pres">
      <dgm:prSet presAssocID="{BB96FF7F-260D-48B6-8A10-38516A546624}" presName="composite" presStyleCnt="0"/>
      <dgm:spPr/>
    </dgm:pt>
    <dgm:pt modelId="{48A0F627-5AC3-4153-9F24-5B3B4AA2599F}" type="pres">
      <dgm:prSet presAssocID="{BB96FF7F-260D-48B6-8A10-38516A546624}" presName="Parent1" presStyleLbl="node1" presStyleIdx="0" presStyleCnt="4" custLinFactNeighborY="2722">
        <dgm:presLayoutVars>
          <dgm:chMax val="1"/>
          <dgm:chPref val="1"/>
          <dgm:bulletEnabled val="1"/>
        </dgm:presLayoutVars>
      </dgm:prSet>
      <dgm:spPr/>
    </dgm:pt>
    <dgm:pt modelId="{C613A484-CB2B-4EE3-92EF-CC5CEDD214F1}" type="pres">
      <dgm:prSet presAssocID="{BB96FF7F-260D-48B6-8A10-38516A546624}" presName="Childtext1" presStyleLbl="revTx" presStyleIdx="0" presStyleCnt="2" custLinFactNeighborX="-517">
        <dgm:presLayoutVars>
          <dgm:chMax val="0"/>
          <dgm:chPref val="0"/>
          <dgm:bulletEnabled val="1"/>
        </dgm:presLayoutVars>
      </dgm:prSet>
      <dgm:spPr/>
    </dgm:pt>
    <dgm:pt modelId="{3B8A125A-47EB-4277-9F74-83EE059B9335}" type="pres">
      <dgm:prSet presAssocID="{BB96FF7F-260D-48B6-8A10-38516A546624}" presName="BalanceSpacing" presStyleCnt="0"/>
      <dgm:spPr/>
    </dgm:pt>
    <dgm:pt modelId="{93796FCB-43B1-44DD-949D-EE3E5BA5EC2D}" type="pres">
      <dgm:prSet presAssocID="{BB96FF7F-260D-48B6-8A10-38516A546624}" presName="BalanceSpacing1" presStyleCnt="0"/>
      <dgm:spPr/>
    </dgm:pt>
    <dgm:pt modelId="{FCC3CB27-64B8-4E43-89D8-497B48E9B0B4}" type="pres">
      <dgm:prSet presAssocID="{BA5BB44C-C827-42C9-90FE-A3610CE48389}" presName="Accent1Text" presStyleLbl="node1" presStyleIdx="1" presStyleCnt="4" custLinFactNeighborX="426" custLinFactNeighborY="-742"/>
      <dgm:spPr/>
    </dgm:pt>
    <dgm:pt modelId="{1294F34F-B815-4C0D-B6A2-BEACD4D8FE9E}" type="pres">
      <dgm:prSet presAssocID="{BA5BB44C-C827-42C9-90FE-A3610CE48389}" presName="spaceBetweenRectangles" presStyleCnt="0"/>
      <dgm:spPr/>
    </dgm:pt>
    <dgm:pt modelId="{0C84C127-434E-4A3E-B271-AF7B8CE968A0}" type="pres">
      <dgm:prSet presAssocID="{EC34F675-DEEA-4D51-A622-A6045772088C}" presName="composite" presStyleCnt="0"/>
      <dgm:spPr/>
    </dgm:pt>
    <dgm:pt modelId="{7CF9081C-43F7-4851-94B7-E1404AA0245D}" type="pres">
      <dgm:prSet presAssocID="{EC34F675-DEEA-4D51-A622-A6045772088C}" presName="Parent1" presStyleLbl="node1" presStyleIdx="2" presStyleCnt="4">
        <dgm:presLayoutVars>
          <dgm:chMax val="1"/>
          <dgm:chPref val="1"/>
          <dgm:bulletEnabled val="1"/>
        </dgm:presLayoutVars>
      </dgm:prSet>
      <dgm:spPr/>
    </dgm:pt>
    <dgm:pt modelId="{96EE77EB-F036-4452-99B1-8AC3CA0ADBCD}" type="pres">
      <dgm:prSet presAssocID="{EC34F675-DEEA-4D51-A622-A6045772088C}" presName="Childtext1" presStyleLbl="revTx" presStyleIdx="1" presStyleCnt="2">
        <dgm:presLayoutVars>
          <dgm:chMax val="0"/>
          <dgm:chPref val="0"/>
          <dgm:bulletEnabled val="1"/>
        </dgm:presLayoutVars>
      </dgm:prSet>
      <dgm:spPr/>
    </dgm:pt>
    <dgm:pt modelId="{1B3A0EF3-371C-4EFE-8482-6A6B1E0F68F1}" type="pres">
      <dgm:prSet presAssocID="{EC34F675-DEEA-4D51-A622-A6045772088C}" presName="BalanceSpacing" presStyleCnt="0"/>
      <dgm:spPr/>
    </dgm:pt>
    <dgm:pt modelId="{8446F0CA-2225-49FB-97AC-416081CF50A2}" type="pres">
      <dgm:prSet presAssocID="{EC34F675-DEEA-4D51-A622-A6045772088C}" presName="BalanceSpacing1" presStyleCnt="0"/>
      <dgm:spPr/>
    </dgm:pt>
    <dgm:pt modelId="{B624AC2B-7F42-49A5-9545-484BD191A1B7}" type="pres">
      <dgm:prSet presAssocID="{E67E2211-4890-4CB7-AB8C-058EE913730C}" presName="Accent1Text" presStyleLbl="node1" presStyleIdx="3" presStyleCnt="4"/>
      <dgm:spPr>
        <a:xfrm rot="5400000">
          <a:off x="5636471" y="2136040"/>
          <a:ext cx="2334908" cy="2031370"/>
        </a:xfrm>
        <a:prstGeom prst="hexagon">
          <a:avLst>
            <a:gd name="adj" fmla="val 25000"/>
            <a:gd name="vf" fmla="val 115470"/>
          </a:avLst>
        </a:prstGeom>
      </dgm:spPr>
    </dgm:pt>
  </dgm:ptLst>
  <dgm:cxnLst>
    <dgm:cxn modelId="{F4ED4523-5E92-45A0-8CF3-55F23383D152}" type="presOf" srcId="{C88E66E9-47E8-4EEE-A062-301B0313142D}" destId="{F29E8F08-DF3C-4E07-9E0D-6811DBED3119}" srcOrd="0" destOrd="0" presId="urn:microsoft.com/office/officeart/2008/layout/AlternatingHexagons"/>
    <dgm:cxn modelId="{EA7E8E5A-AD5A-418A-92E8-9657CE1F1309}" type="presOf" srcId="{BA5BB44C-C827-42C9-90FE-A3610CE48389}" destId="{FCC3CB27-64B8-4E43-89D8-497B48E9B0B4}" srcOrd="0" destOrd="0" presId="urn:microsoft.com/office/officeart/2008/layout/AlternatingHexagons"/>
    <dgm:cxn modelId="{028DBEBF-4520-4489-93BD-25C9B3C70B67}" type="presOf" srcId="{EC34F675-DEEA-4D51-A622-A6045772088C}" destId="{7CF9081C-43F7-4851-94B7-E1404AA0245D}" srcOrd="0" destOrd="0" presId="urn:microsoft.com/office/officeart/2008/layout/AlternatingHexagons"/>
    <dgm:cxn modelId="{1C0CD5C0-32AF-4427-9AD1-29BA3B6838BD}" srcId="{C88E66E9-47E8-4EEE-A062-301B0313142D}" destId="{EC34F675-DEEA-4D51-A622-A6045772088C}" srcOrd="1" destOrd="0" parTransId="{3D850351-00C9-4D0E-B83E-6D52AE34D7F1}" sibTransId="{E67E2211-4890-4CB7-AB8C-058EE913730C}"/>
    <dgm:cxn modelId="{87B525D2-16A3-4329-987D-F11C3DAB5362}" srcId="{C88E66E9-47E8-4EEE-A062-301B0313142D}" destId="{BB96FF7F-260D-48B6-8A10-38516A546624}" srcOrd="0" destOrd="0" parTransId="{6D84FF46-CC30-4F30-94F0-D346179968E4}" sibTransId="{BA5BB44C-C827-42C9-90FE-A3610CE48389}"/>
    <dgm:cxn modelId="{2942E9E5-BDCA-4B20-B3FA-3DD66F181CCB}" type="presOf" srcId="{E67E2211-4890-4CB7-AB8C-058EE913730C}" destId="{B624AC2B-7F42-49A5-9545-484BD191A1B7}" srcOrd="0" destOrd="0" presId="urn:microsoft.com/office/officeart/2008/layout/AlternatingHexagons"/>
    <dgm:cxn modelId="{81E296EE-9EEE-4715-8A1E-6ED9B97D801A}" type="presOf" srcId="{BB96FF7F-260D-48B6-8A10-38516A546624}" destId="{48A0F627-5AC3-4153-9F24-5B3B4AA2599F}" srcOrd="0" destOrd="0" presId="urn:microsoft.com/office/officeart/2008/layout/AlternatingHexagons"/>
    <dgm:cxn modelId="{BD3030C7-BD1A-4DF9-8257-62343F4E9040}" type="presParOf" srcId="{F29E8F08-DF3C-4E07-9E0D-6811DBED3119}" destId="{107C555B-32F5-4D5B-8675-77D75DA64037}" srcOrd="0" destOrd="0" presId="urn:microsoft.com/office/officeart/2008/layout/AlternatingHexagons"/>
    <dgm:cxn modelId="{540408CC-14C7-427C-AC44-3CD30E4BCF02}" type="presParOf" srcId="{107C555B-32F5-4D5B-8675-77D75DA64037}" destId="{48A0F627-5AC3-4153-9F24-5B3B4AA2599F}" srcOrd="0" destOrd="0" presId="urn:microsoft.com/office/officeart/2008/layout/AlternatingHexagons"/>
    <dgm:cxn modelId="{0D49605D-C2E5-461D-AA30-3145676CF04F}" type="presParOf" srcId="{107C555B-32F5-4D5B-8675-77D75DA64037}" destId="{C613A484-CB2B-4EE3-92EF-CC5CEDD214F1}" srcOrd="1" destOrd="0" presId="urn:microsoft.com/office/officeart/2008/layout/AlternatingHexagons"/>
    <dgm:cxn modelId="{F9DD383B-7CD8-4C79-A2C2-88151AA1B7DD}" type="presParOf" srcId="{107C555B-32F5-4D5B-8675-77D75DA64037}" destId="{3B8A125A-47EB-4277-9F74-83EE059B9335}" srcOrd="2" destOrd="0" presId="urn:microsoft.com/office/officeart/2008/layout/AlternatingHexagons"/>
    <dgm:cxn modelId="{82A5D421-FFEE-43BA-AC17-39E7E3289F0C}" type="presParOf" srcId="{107C555B-32F5-4D5B-8675-77D75DA64037}" destId="{93796FCB-43B1-44DD-949D-EE3E5BA5EC2D}" srcOrd="3" destOrd="0" presId="urn:microsoft.com/office/officeart/2008/layout/AlternatingHexagons"/>
    <dgm:cxn modelId="{E1147660-F169-48CE-A0A4-4C1B6480C87E}" type="presParOf" srcId="{107C555B-32F5-4D5B-8675-77D75DA64037}" destId="{FCC3CB27-64B8-4E43-89D8-497B48E9B0B4}" srcOrd="4" destOrd="0" presId="urn:microsoft.com/office/officeart/2008/layout/AlternatingHexagons"/>
    <dgm:cxn modelId="{2B52F0CF-EC34-464D-93E3-1DC880CEC0E7}" type="presParOf" srcId="{F29E8F08-DF3C-4E07-9E0D-6811DBED3119}" destId="{1294F34F-B815-4C0D-B6A2-BEACD4D8FE9E}" srcOrd="1" destOrd="0" presId="urn:microsoft.com/office/officeart/2008/layout/AlternatingHexagons"/>
    <dgm:cxn modelId="{C1C9DB3C-891E-4D26-84ED-CA66461276EA}" type="presParOf" srcId="{F29E8F08-DF3C-4E07-9E0D-6811DBED3119}" destId="{0C84C127-434E-4A3E-B271-AF7B8CE968A0}" srcOrd="2" destOrd="0" presId="urn:microsoft.com/office/officeart/2008/layout/AlternatingHexagons"/>
    <dgm:cxn modelId="{8A69ADCE-977F-4B47-A35F-43E93B6A7B53}" type="presParOf" srcId="{0C84C127-434E-4A3E-B271-AF7B8CE968A0}" destId="{7CF9081C-43F7-4851-94B7-E1404AA0245D}" srcOrd="0" destOrd="0" presId="urn:microsoft.com/office/officeart/2008/layout/AlternatingHexagons"/>
    <dgm:cxn modelId="{2A0EDEDA-0A3D-4712-9129-6F75D6CB7BCB}" type="presParOf" srcId="{0C84C127-434E-4A3E-B271-AF7B8CE968A0}" destId="{96EE77EB-F036-4452-99B1-8AC3CA0ADBCD}" srcOrd="1" destOrd="0" presId="urn:microsoft.com/office/officeart/2008/layout/AlternatingHexagons"/>
    <dgm:cxn modelId="{D3B775F1-9BE6-4CA2-A7C6-82CA30989D0F}" type="presParOf" srcId="{0C84C127-434E-4A3E-B271-AF7B8CE968A0}" destId="{1B3A0EF3-371C-4EFE-8482-6A6B1E0F68F1}" srcOrd="2" destOrd="0" presId="urn:microsoft.com/office/officeart/2008/layout/AlternatingHexagons"/>
    <dgm:cxn modelId="{F8CDECD4-843C-4616-8161-13EB1FF9E885}" type="presParOf" srcId="{0C84C127-434E-4A3E-B271-AF7B8CE968A0}" destId="{8446F0CA-2225-49FB-97AC-416081CF50A2}" srcOrd="3" destOrd="0" presId="urn:microsoft.com/office/officeart/2008/layout/AlternatingHexagons"/>
    <dgm:cxn modelId="{900494B6-83B1-48C2-A29A-B4E26A093F6A}" type="presParOf" srcId="{0C84C127-434E-4A3E-B271-AF7B8CE968A0}" destId="{B624AC2B-7F42-49A5-9545-484BD191A1B7}"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136836" y="162905"/>
          <a:ext cx="1753433" cy="152548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"It kicks my phone off A LOT and constantly asks me to reauthenticate. When I do, it says 'bad password' and I'm 100% sure my password is fine. </a:t>
          </a:r>
          <a:r>
            <a:rPr lang="en-US" sz="800" b="0" i="0" kern="1200" dirty="0" err="1"/>
            <a:t>Kinda</a:t>
          </a:r>
          <a:r>
            <a:rPr lang="en-US" sz="800" b="0" i="0" kern="1200" dirty="0"/>
            <a:t> frustrating."</a:t>
          </a:r>
          <a:br>
            <a:rPr lang="en-US" sz="800" kern="1200" dirty="0"/>
          </a:br>
          <a:endParaRPr lang="en-US" sz="800" kern="1200" dirty="0"/>
        </a:p>
      </dsp:txBody>
      <dsp:txXfrm rot="-5400000">
        <a:off x="3488531" y="322175"/>
        <a:ext cx="1050043" cy="1206947"/>
      </dsp:txXfrm>
    </dsp:sp>
    <dsp:sp modelId="{C613A484-CB2B-4EE3-92EF-CC5CEDD214F1}">
      <dsp:nvSpPr>
        <dsp:cNvPr id="0" name=""/>
        <dsp:cNvSpPr/>
      </dsp:nvSpPr>
      <dsp:spPr>
        <a:xfrm>
          <a:off x="4812470" y="351891"/>
          <a:ext cx="1956832" cy="1052060"/>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495305" y="113973"/>
          <a:ext cx="1753433" cy="1525487"/>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47000" y="273243"/>
        <a:ext cx="1050043" cy="1206947"/>
      </dsp:txXfrm>
    </dsp:sp>
    <dsp:sp modelId="{7CF9081C-43F7-4851-94B7-E1404AA0245D}">
      <dsp:nvSpPr>
        <dsp:cNvPr id="0" name=""/>
        <dsp:cNvSpPr/>
      </dsp:nvSpPr>
      <dsp:spPr>
        <a:xfrm rot="5400000">
          <a:off x="2309917" y="1603492"/>
          <a:ext cx="1753433" cy="152548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dirty="0"/>
            <a:t>'sometimes problematic to connect'</a:t>
          </a:r>
          <a:endParaRPr lang="en-US" sz="800" kern="1200" dirty="0"/>
        </a:p>
      </dsp:txBody>
      <dsp:txXfrm rot="-5400000">
        <a:off x="2661612" y="1762762"/>
        <a:ext cx="1050043" cy="1206947"/>
      </dsp:txXfrm>
    </dsp:sp>
    <dsp:sp modelId="{96EE77EB-F036-4452-99B1-8AC3CA0ADBCD}">
      <dsp:nvSpPr>
        <dsp:cNvPr id="0" name=""/>
        <dsp:cNvSpPr/>
      </dsp:nvSpPr>
      <dsp:spPr>
        <a:xfrm>
          <a:off x="467058" y="1840205"/>
          <a:ext cx="1893708" cy="1052060"/>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957443" y="1603492"/>
          <a:ext cx="1753433" cy="1525487"/>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309138" y="1762762"/>
        <a:ext cx="1050043" cy="12069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“Search functions are not always productive; you almost have to know exactly what you're looking”</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582974"/>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“Search function through the website is not always very helpful and accurate”</a:t>
          </a:r>
          <a:endParaRPr lang="en-US" sz="900" kern="1200" dirty="0"/>
        </a:p>
      </dsp:txBody>
      <dsp:txXfrm rot="-5400000">
        <a:off x="1905828" y="1721290"/>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“the organization of the links is difficult to follow and there is resistance in assisting us with a major overhaul”</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605937"/>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"Information is hard to find, and there are very few pictures."</a:t>
          </a:r>
          <a:endParaRPr lang="en-US" sz="900" kern="1200" dirty="0"/>
        </a:p>
      </dsp:txBody>
      <dsp:txXfrm rot="-5400000">
        <a:off x="1905828" y="1744253"/>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“It's difficult to find information because it's fragmented and not easy to find”</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605937"/>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“I find when there is a reorganization it is hard to find where the info is.”</a:t>
          </a:r>
          <a:endParaRPr lang="en-US" sz="900" kern="1200" dirty="0"/>
        </a:p>
      </dsp:txBody>
      <dsp:txXfrm rot="-5400000">
        <a:off x="1905828" y="1744253"/>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658860" y="216029"/>
          <a:ext cx="2339486" cy="203535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cs typeface="Calibri" panose="020F0502020204030204" pitchFamily="34" charset="0"/>
            </a:rPr>
            <a:t>“There are definite holes in the accessibility policy relating to software that does not go through a procurement life cycle.”</a:t>
          </a:r>
          <a:endParaRPr lang="en-US" sz="1300" kern="1200" dirty="0"/>
        </a:p>
      </dsp:txBody>
      <dsp:txXfrm rot="-5400000">
        <a:off x="4128102" y="428533"/>
        <a:ext cx="1401001" cy="1610346"/>
      </dsp:txXfrm>
    </dsp:sp>
    <dsp:sp modelId="{C613A484-CB2B-4EE3-92EF-CC5CEDD214F1}">
      <dsp:nvSpPr>
        <dsp:cNvPr id="0" name=""/>
        <dsp:cNvSpPr/>
      </dsp:nvSpPr>
      <dsp:spPr>
        <a:xfrm>
          <a:off x="5894544" y="468179"/>
          <a:ext cx="2610867" cy="1403692"/>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469349" y="152066"/>
          <a:ext cx="2339486" cy="2035353"/>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938591" y="364570"/>
        <a:ext cx="1401001" cy="1610346"/>
      </dsp:txXfrm>
    </dsp:sp>
    <dsp:sp modelId="{7CF9081C-43F7-4851-94B7-E1404AA0245D}">
      <dsp:nvSpPr>
        <dsp:cNvPr id="0" name=""/>
        <dsp:cNvSpPr/>
      </dsp:nvSpPr>
      <dsp:spPr>
        <a:xfrm rot="5400000">
          <a:off x="2555558" y="2138104"/>
          <a:ext cx="2339486" cy="203535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cs typeface="Calibri" panose="020F0502020204030204" pitchFamily="34" charset="0"/>
            </a:rPr>
            <a:t>“Current accessibility guidelines seem to we make our life harder than what it needs to be”</a:t>
          </a:r>
          <a:endParaRPr lang="en-US" sz="1300" kern="1200" dirty="0"/>
        </a:p>
      </dsp:txBody>
      <dsp:txXfrm rot="-5400000">
        <a:off x="3024800" y="2350608"/>
        <a:ext cx="1401001" cy="1610346"/>
      </dsp:txXfrm>
    </dsp:sp>
    <dsp:sp modelId="{96EE77EB-F036-4452-99B1-8AC3CA0ADBCD}">
      <dsp:nvSpPr>
        <dsp:cNvPr id="0" name=""/>
        <dsp:cNvSpPr/>
      </dsp:nvSpPr>
      <dsp:spPr>
        <a:xfrm>
          <a:off x="96757" y="2453935"/>
          <a:ext cx="2526645" cy="1403692"/>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753740" y="2138104"/>
          <a:ext cx="2339486" cy="2035353"/>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5222982" y="2350608"/>
        <a:ext cx="1401001" cy="16103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6051D-0F58-45BB-8B11-837E9D4DBE36}">
      <dsp:nvSpPr>
        <dsp:cNvPr id="0" name=""/>
        <dsp:cNvSpPr/>
      </dsp:nvSpPr>
      <dsp:spPr>
        <a:xfrm>
          <a:off x="3317" y="1157822"/>
          <a:ext cx="2368942" cy="150427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D674A-C4A3-4FF4-B6CC-332F890E375D}">
      <dsp:nvSpPr>
        <dsp:cNvPr id="0" name=""/>
        <dsp:cNvSpPr/>
      </dsp:nvSpPr>
      <dsp:spPr>
        <a:xfrm>
          <a:off x="266533" y="1407877"/>
          <a:ext cx="2368942" cy="15042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Blackboard </a:t>
          </a:r>
        </a:p>
      </dsp:txBody>
      <dsp:txXfrm>
        <a:off x="310592" y="1451936"/>
        <a:ext cx="2280824" cy="1416160"/>
      </dsp:txXfrm>
    </dsp:sp>
    <dsp:sp modelId="{F3734891-2E7B-422C-AFCE-507AD63C68C1}">
      <dsp:nvSpPr>
        <dsp:cNvPr id="0" name=""/>
        <dsp:cNvSpPr/>
      </dsp:nvSpPr>
      <dsp:spPr>
        <a:xfrm>
          <a:off x="2898691" y="1157822"/>
          <a:ext cx="2368942" cy="150427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16DFE-C7ED-4A23-9A3E-54AA04E76CB2}">
      <dsp:nvSpPr>
        <dsp:cNvPr id="0" name=""/>
        <dsp:cNvSpPr/>
      </dsp:nvSpPr>
      <dsp:spPr>
        <a:xfrm>
          <a:off x="3161907" y="1407877"/>
          <a:ext cx="2368942" cy="15042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Myslice</a:t>
          </a:r>
        </a:p>
      </dsp:txBody>
      <dsp:txXfrm>
        <a:off x="3205966" y="1451936"/>
        <a:ext cx="2280824" cy="1416160"/>
      </dsp:txXfrm>
    </dsp:sp>
    <dsp:sp modelId="{94434F36-AF17-4F01-A80B-D022632EFF26}">
      <dsp:nvSpPr>
        <dsp:cNvPr id="0" name=""/>
        <dsp:cNvSpPr/>
      </dsp:nvSpPr>
      <dsp:spPr>
        <a:xfrm>
          <a:off x="5813870" y="1157822"/>
          <a:ext cx="2368942" cy="150427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D588E2-AB9D-4546-9A50-683F4976F999}">
      <dsp:nvSpPr>
        <dsp:cNvPr id="0" name=""/>
        <dsp:cNvSpPr/>
      </dsp:nvSpPr>
      <dsp:spPr>
        <a:xfrm>
          <a:off x="6077086" y="1407877"/>
          <a:ext cx="2368942" cy="15042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Access</a:t>
          </a:r>
        </a:p>
      </dsp:txBody>
      <dsp:txXfrm>
        <a:off x="6121145" y="1451936"/>
        <a:ext cx="2280824" cy="1416160"/>
      </dsp:txXfrm>
    </dsp:sp>
    <dsp:sp modelId="{54EF596C-DD1C-41C7-90D8-B46E9EB8B99F}">
      <dsp:nvSpPr>
        <dsp:cNvPr id="0" name=""/>
        <dsp:cNvSpPr/>
      </dsp:nvSpPr>
      <dsp:spPr>
        <a:xfrm>
          <a:off x="8689439" y="1157822"/>
          <a:ext cx="2368942" cy="150427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95E12-D714-4495-BCEC-76F14AA2A731}">
      <dsp:nvSpPr>
        <dsp:cNvPr id="0" name=""/>
        <dsp:cNvSpPr/>
      </dsp:nvSpPr>
      <dsp:spPr>
        <a:xfrm>
          <a:off x="8952655" y="1407877"/>
          <a:ext cx="2368942" cy="15042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Software</a:t>
          </a:r>
        </a:p>
      </dsp:txBody>
      <dsp:txXfrm>
        <a:off x="8996714" y="1451936"/>
        <a:ext cx="2280824" cy="14161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383326" y="186730"/>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‘Add more staff to your team or pay them more money’</a:t>
          </a:r>
          <a:endParaRPr lang="en-US" sz="800" kern="1200" dirty="0"/>
        </a:p>
      </dsp:txBody>
      <dsp:txXfrm rot="-5400000">
        <a:off x="3787432" y="369735"/>
        <a:ext cx="1206526" cy="1386812"/>
      </dsp:txXfrm>
    </dsp:sp>
    <dsp:sp modelId="{C613A484-CB2B-4EE3-92EF-CC5CEDD214F1}">
      <dsp:nvSpPr>
        <dsp:cNvPr id="0" name=""/>
        <dsp:cNvSpPr/>
      </dsp:nvSpPr>
      <dsp:spPr>
        <a:xfrm>
          <a:off x="5308671" y="403878"/>
          <a:ext cx="2248448" cy="1208843"/>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497166" y="130958"/>
          <a:ext cx="2014738" cy="175282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901272" y="313963"/>
        <a:ext cx="1206526" cy="1386812"/>
      </dsp:txXfrm>
    </dsp:sp>
    <dsp:sp modelId="{7CF9081C-43F7-4851-94B7-E1404AA0245D}">
      <dsp:nvSpPr>
        <dsp:cNvPr id="0" name=""/>
        <dsp:cNvSpPr/>
      </dsp:nvSpPr>
      <dsp:spPr>
        <a:xfrm rot="5400000">
          <a:off x="2433175" y="1841999"/>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'ITS, along with most schools/departments are having a very hard time hiring exceptional candidates. Many of the candidates are requesting much more for salary than we can provide.’</a:t>
          </a:r>
          <a:endParaRPr lang="en-US" sz="800" kern="1200" dirty="0"/>
        </a:p>
      </dsp:txBody>
      <dsp:txXfrm rot="-5400000">
        <a:off x="2837281" y="2025004"/>
        <a:ext cx="1206526" cy="1386812"/>
      </dsp:txXfrm>
    </dsp:sp>
    <dsp:sp modelId="{96EE77EB-F036-4452-99B1-8AC3CA0ADBCD}">
      <dsp:nvSpPr>
        <dsp:cNvPr id="0" name=""/>
        <dsp:cNvSpPr/>
      </dsp:nvSpPr>
      <dsp:spPr>
        <a:xfrm>
          <a:off x="315685" y="2113989"/>
          <a:ext cx="2175917" cy="1208843"/>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326224" y="1841999"/>
          <a:ext cx="2014738" cy="175282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730330" y="2025004"/>
        <a:ext cx="1206526" cy="13868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429236" y="205364"/>
          <a:ext cx="2223678" cy="193460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'It is impossible to find information in answers. you need to know exactly "answer" you\'re looking for, but I only ever have questions, so this tool is rarely helpful in a time effective manner. I always have to dig.'</a:t>
          </a:r>
          <a:endParaRPr lang="en-US" sz="900" kern="1200" dirty="0"/>
        </a:p>
      </dsp:txBody>
      <dsp:txXfrm rot="-5400000">
        <a:off x="3875250" y="407348"/>
        <a:ext cx="1331650" cy="1530632"/>
      </dsp:txXfrm>
    </dsp:sp>
    <dsp:sp modelId="{C613A484-CB2B-4EE3-92EF-CC5CEDD214F1}">
      <dsp:nvSpPr>
        <dsp:cNvPr id="0" name=""/>
        <dsp:cNvSpPr/>
      </dsp:nvSpPr>
      <dsp:spPr>
        <a:xfrm>
          <a:off x="5554251" y="445032"/>
          <a:ext cx="2481625" cy="133420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348109" y="144539"/>
          <a:ext cx="2223678" cy="1934600"/>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794123" y="346523"/>
        <a:ext cx="1331650" cy="1530632"/>
      </dsp:txXfrm>
    </dsp:sp>
    <dsp:sp modelId="{7CF9081C-43F7-4851-94B7-E1404AA0245D}">
      <dsp:nvSpPr>
        <dsp:cNvPr id="0" name=""/>
        <dsp:cNvSpPr/>
      </dsp:nvSpPr>
      <dsp:spPr>
        <a:xfrm rot="5400000">
          <a:off x="2380549" y="2032294"/>
          <a:ext cx="2223678" cy="193460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'Answers never finds the answers to my questions', 'answers pages'</a:t>
          </a:r>
          <a:endParaRPr lang="en-US" sz="900" kern="1200" dirty="0"/>
        </a:p>
      </dsp:txBody>
      <dsp:txXfrm rot="-5400000">
        <a:off x="2826563" y="2234278"/>
        <a:ext cx="1331650" cy="1530632"/>
      </dsp:txXfrm>
    </dsp:sp>
    <dsp:sp modelId="{96EE77EB-F036-4452-99B1-8AC3CA0ADBCD}">
      <dsp:nvSpPr>
        <dsp:cNvPr id="0" name=""/>
        <dsp:cNvSpPr/>
      </dsp:nvSpPr>
      <dsp:spPr>
        <a:xfrm>
          <a:off x="43463" y="2332491"/>
          <a:ext cx="2401572" cy="133420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469918" y="2032294"/>
          <a:ext cx="2223678" cy="1934600"/>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915932" y="2234278"/>
        <a:ext cx="1331650" cy="15306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383326" y="186730"/>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'Outdated technology like laptops and cell phone; need more frequent updates and newer hardware'</a:t>
          </a:r>
          <a:endParaRPr lang="en-US" sz="1000" kern="1200" dirty="0"/>
        </a:p>
      </dsp:txBody>
      <dsp:txXfrm rot="-5400000">
        <a:off x="3787432" y="369735"/>
        <a:ext cx="1206526" cy="1386812"/>
      </dsp:txXfrm>
    </dsp:sp>
    <dsp:sp modelId="{C613A484-CB2B-4EE3-92EF-CC5CEDD214F1}">
      <dsp:nvSpPr>
        <dsp:cNvPr id="0" name=""/>
        <dsp:cNvSpPr/>
      </dsp:nvSpPr>
      <dsp:spPr>
        <a:xfrm>
          <a:off x="5308671" y="403878"/>
          <a:ext cx="2248448" cy="1208843"/>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497166" y="130958"/>
          <a:ext cx="2014738" cy="175282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901272" y="313963"/>
        <a:ext cx="1206526" cy="1386812"/>
      </dsp:txXfrm>
    </dsp:sp>
    <dsp:sp modelId="{7CF9081C-43F7-4851-94B7-E1404AA0245D}">
      <dsp:nvSpPr>
        <dsp:cNvPr id="0" name=""/>
        <dsp:cNvSpPr/>
      </dsp:nvSpPr>
      <dsp:spPr>
        <a:xfrm rot="5400000">
          <a:off x="2433175" y="1841999"/>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'I have an aging laptop that needs frequent service, response to ACS tickets have been inconsistently helpful'</a:t>
          </a:r>
          <a:endParaRPr lang="en-US" sz="1000" kern="1200" dirty="0"/>
        </a:p>
      </dsp:txBody>
      <dsp:txXfrm rot="-5400000">
        <a:off x="2837281" y="2025004"/>
        <a:ext cx="1206526" cy="1386812"/>
      </dsp:txXfrm>
    </dsp:sp>
    <dsp:sp modelId="{96EE77EB-F036-4452-99B1-8AC3CA0ADBCD}">
      <dsp:nvSpPr>
        <dsp:cNvPr id="0" name=""/>
        <dsp:cNvSpPr/>
      </dsp:nvSpPr>
      <dsp:spPr>
        <a:xfrm>
          <a:off x="315685" y="2113989"/>
          <a:ext cx="2175917" cy="1208843"/>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326224" y="1841999"/>
          <a:ext cx="2014738" cy="175282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730330" y="2025004"/>
        <a:ext cx="1206526" cy="13868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394079" y="276284"/>
          <a:ext cx="2229134" cy="193934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'Using Blackboard. I recommend replacing it with easier to use software’</a:t>
          </a:r>
          <a:endParaRPr lang="en-US" sz="1400" kern="1200" dirty="0"/>
        </a:p>
      </dsp:txBody>
      <dsp:txXfrm rot="-5400000">
        <a:off x="3841188" y="478763"/>
        <a:ext cx="1334916" cy="1534388"/>
      </dsp:txXfrm>
    </dsp:sp>
    <dsp:sp modelId="{C613A484-CB2B-4EE3-92EF-CC5CEDD214F1}">
      <dsp:nvSpPr>
        <dsp:cNvPr id="0" name=""/>
        <dsp:cNvSpPr/>
      </dsp:nvSpPr>
      <dsp:spPr>
        <a:xfrm>
          <a:off x="5524307" y="516540"/>
          <a:ext cx="2487713" cy="1337480"/>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307846" y="206110"/>
          <a:ext cx="2229134" cy="1939346"/>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754955" y="408589"/>
        <a:ext cx="1334916" cy="1534388"/>
      </dsp:txXfrm>
    </dsp:sp>
    <dsp:sp modelId="{7CF9081C-43F7-4851-94B7-E1404AA0245D}">
      <dsp:nvSpPr>
        <dsp:cNvPr id="0" name=""/>
        <dsp:cNvSpPr/>
      </dsp:nvSpPr>
      <dsp:spPr>
        <a:xfrm rot="5400000">
          <a:off x="2342820" y="2107696"/>
          <a:ext cx="2229134" cy="193934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'making documents more accessible on blackboard'</a:t>
          </a:r>
          <a:endParaRPr lang="en-US" sz="1400" kern="1200" dirty="0"/>
        </a:p>
      </dsp:txBody>
      <dsp:txXfrm rot="-5400000">
        <a:off x="2789929" y="2310175"/>
        <a:ext cx="1334916" cy="1534388"/>
      </dsp:txXfrm>
    </dsp:sp>
    <dsp:sp modelId="{96EE77EB-F036-4452-99B1-8AC3CA0ADBCD}">
      <dsp:nvSpPr>
        <dsp:cNvPr id="0" name=""/>
        <dsp:cNvSpPr/>
      </dsp:nvSpPr>
      <dsp:spPr>
        <a:xfrm>
          <a:off x="0" y="2408629"/>
          <a:ext cx="2407464" cy="1337480"/>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437314" y="2107696"/>
          <a:ext cx="2229134" cy="1939346"/>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884423" y="2310175"/>
        <a:ext cx="1334916" cy="1534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925286" y="463895"/>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Their ability and my ability to access the </a:t>
          </a:r>
          <a:r>
            <a:rPr lang="en-US" sz="700" b="0" i="0" kern="1200" dirty="0" err="1"/>
            <a:t>wifi</a:t>
          </a:r>
          <a:r>
            <a:rPr lang="en-US" sz="700" b="0" i="0" kern="1200" dirty="0"/>
            <a:t> is crucial to the learning process. I have had issues in the past, but I have a class in life sciences this semester, and I have had to print out my google doc prompts every class because I cannot count on the </a:t>
          </a:r>
          <a:r>
            <a:rPr lang="en-US" sz="700" b="0" i="0" kern="1200" dirty="0" err="1"/>
            <a:t>wifi</a:t>
          </a:r>
          <a:r>
            <a:rPr lang="en-US" sz="700" b="0" i="0" kern="1200" dirty="0"/>
            <a:t>. </a:t>
          </a:r>
          <a:endParaRPr lang="en-US" sz="700" kern="1200" dirty="0"/>
        </a:p>
      </dsp:txBody>
      <dsp:txXfrm rot="-5400000">
        <a:off x="3310640" y="638408"/>
        <a:ext cx="1150536" cy="1322456"/>
      </dsp:txXfrm>
    </dsp:sp>
    <dsp:sp modelId="{C613A484-CB2B-4EE3-92EF-CC5CEDD214F1}">
      <dsp:nvSpPr>
        <dsp:cNvPr id="0" name=""/>
        <dsp:cNvSpPr/>
      </dsp:nvSpPr>
      <dsp:spPr>
        <a:xfrm>
          <a:off x="4761285" y="670966"/>
          <a:ext cx="2144108" cy="1152746"/>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127205" y="397343"/>
          <a:ext cx="1921244" cy="167148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12559" y="571856"/>
        <a:ext cx="1150536" cy="1322456"/>
      </dsp:txXfrm>
    </dsp:sp>
    <dsp:sp modelId="{7CF9081C-43F7-4851-94B7-E1404AA0245D}">
      <dsp:nvSpPr>
        <dsp:cNvPr id="0" name=""/>
        <dsp:cNvSpPr/>
      </dsp:nvSpPr>
      <dsp:spPr>
        <a:xfrm rot="5400000">
          <a:off x="2019227" y="2042350"/>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"I ride the bus to/from the Manley parking lot and College Place every day. </a:t>
          </a:r>
          <a:r>
            <a:rPr lang="en-US" sz="700" b="0" i="0" kern="1200" dirty="0" err="1"/>
            <a:t>AirOrangeX</a:t>
          </a:r>
          <a:r>
            <a:rPr lang="en-US" sz="700" b="0" i="0" kern="1200" dirty="0"/>
            <a:t> doesn't work on the bus. Even when sitting on the bus at College Place, it often doesn't connect - let alone on the bus ride down Comstock."</a:t>
          </a:r>
          <a:endParaRPr lang="en-US" sz="700" kern="1200" dirty="0"/>
        </a:p>
      </dsp:txBody>
      <dsp:txXfrm rot="-5400000">
        <a:off x="2404581" y="2216863"/>
        <a:ext cx="1150536" cy="1322456"/>
      </dsp:txXfrm>
    </dsp:sp>
    <dsp:sp modelId="{96EE77EB-F036-4452-99B1-8AC3CA0ADBCD}">
      <dsp:nvSpPr>
        <dsp:cNvPr id="0" name=""/>
        <dsp:cNvSpPr/>
      </dsp:nvSpPr>
      <dsp:spPr>
        <a:xfrm>
          <a:off x="0" y="2301718"/>
          <a:ext cx="2074943" cy="1152746"/>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824428" y="2042350"/>
          <a:ext cx="1921244" cy="167148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209782" y="2216863"/>
        <a:ext cx="1150536" cy="1322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“Extremely not user friendly system, no information for new employees on how to use it”</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605937"/>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“Not user friendly and I keep getting kicked out.”</a:t>
          </a:r>
          <a:endParaRPr lang="en-US" sz="900" kern="1200" dirty="0"/>
        </a:p>
      </dsp:txBody>
      <dsp:txXfrm rot="-5400000">
        <a:off x="1905828" y="1744253"/>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'Bizarre format changes recently, very hard to find things'</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605937"/>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"The tile interface is completely confusing - I don't know where to find anything that I'm looking for"</a:t>
          </a:r>
          <a:endParaRPr lang="en-US" sz="900" kern="1200" dirty="0"/>
        </a:p>
      </dsp:txBody>
      <dsp:txXfrm rot="-5400000">
        <a:off x="1905828" y="1744253"/>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318531" y="354880"/>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“Going back and forth between pages has never been easy or intuitive though this has improved over the years”</a:t>
          </a:r>
          <a:endParaRPr lang="en-US" sz="900" kern="1200" dirty="0"/>
        </a:p>
      </dsp:txBody>
      <dsp:txXfrm rot="-5400000">
        <a:off x="2623955" y="493196"/>
        <a:ext cx="911896" cy="1048156"/>
      </dsp:txXfrm>
    </dsp:sp>
    <dsp:sp modelId="{C613A484-CB2B-4EE3-92EF-CC5CEDD214F1}">
      <dsp:nvSpPr>
        <dsp:cNvPr id="0" name=""/>
        <dsp:cNvSpPr/>
      </dsp:nvSpPr>
      <dsp:spPr>
        <a:xfrm>
          <a:off x="3773712" y="519002"/>
          <a:ext cx="1699383" cy="913647"/>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893403" y="302132"/>
          <a:ext cx="1522744" cy="1324788"/>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98827" y="440448"/>
        <a:ext cx="911896" cy="1048156"/>
      </dsp:txXfrm>
    </dsp:sp>
    <dsp:sp modelId="{7CF9081C-43F7-4851-94B7-E1404AA0245D}">
      <dsp:nvSpPr>
        <dsp:cNvPr id="0" name=""/>
        <dsp:cNvSpPr/>
      </dsp:nvSpPr>
      <dsp:spPr>
        <a:xfrm rot="5400000">
          <a:off x="1600404" y="1605937"/>
          <a:ext cx="1522744" cy="13247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panose="020F0502020204030204" pitchFamily="34" charset="0"/>
              <a:cs typeface="Calibri" panose="020F0502020204030204" pitchFamily="34" charset="0"/>
            </a:rPr>
            <a:t>“Some of the items are difficult to find.”</a:t>
          </a:r>
          <a:endParaRPr lang="en-US" sz="900" kern="1200" dirty="0"/>
        </a:p>
      </dsp:txBody>
      <dsp:txXfrm rot="-5400000">
        <a:off x="1905828" y="1744253"/>
        <a:ext cx="911896" cy="1048156"/>
      </dsp:txXfrm>
    </dsp:sp>
    <dsp:sp modelId="{96EE77EB-F036-4452-99B1-8AC3CA0ADBCD}">
      <dsp:nvSpPr>
        <dsp:cNvPr id="0" name=""/>
        <dsp:cNvSpPr/>
      </dsp:nvSpPr>
      <dsp:spPr>
        <a:xfrm>
          <a:off x="0" y="1811507"/>
          <a:ext cx="1644564" cy="913647"/>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031176" y="1605937"/>
          <a:ext cx="1522744" cy="1324788"/>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3336600" y="1744253"/>
        <a:ext cx="911896" cy="10481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413584" y="176570"/>
          <a:ext cx="1905660" cy="16579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'I prefer Zoom'</a:t>
          </a:r>
          <a:endParaRPr lang="en-US" sz="1300" kern="1200" dirty="0"/>
        </a:p>
      </dsp:txBody>
      <dsp:txXfrm rot="-5400000">
        <a:off x="3795812" y="349667"/>
        <a:ext cx="1141204" cy="1311730"/>
      </dsp:txXfrm>
    </dsp:sp>
    <dsp:sp modelId="{C613A484-CB2B-4EE3-92EF-CC5CEDD214F1}">
      <dsp:nvSpPr>
        <dsp:cNvPr id="0" name=""/>
        <dsp:cNvSpPr/>
      </dsp:nvSpPr>
      <dsp:spPr>
        <a:xfrm>
          <a:off x="5234691" y="381962"/>
          <a:ext cx="2126717" cy="1143396"/>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629541" y="123867"/>
          <a:ext cx="1905660" cy="1657924"/>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11769" y="296964"/>
        <a:ext cx="1141204" cy="1311730"/>
      </dsp:txXfrm>
    </dsp:sp>
    <dsp:sp modelId="{7CF9081C-43F7-4851-94B7-E1404AA0245D}">
      <dsp:nvSpPr>
        <dsp:cNvPr id="0" name=""/>
        <dsp:cNvSpPr/>
      </dsp:nvSpPr>
      <dsp:spPr>
        <a:xfrm rot="5400000">
          <a:off x="2514875" y="1742222"/>
          <a:ext cx="1905660" cy="16579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'More comfortable with Zoom'</a:t>
          </a:r>
          <a:endParaRPr lang="en-US" sz="1300" kern="1200" dirty="0"/>
        </a:p>
      </dsp:txBody>
      <dsp:txXfrm rot="-5400000">
        <a:off x="2897103" y="1915319"/>
        <a:ext cx="1141204" cy="1311730"/>
      </dsp:txXfrm>
    </dsp:sp>
    <dsp:sp modelId="{96EE77EB-F036-4452-99B1-8AC3CA0ADBCD}">
      <dsp:nvSpPr>
        <dsp:cNvPr id="0" name=""/>
        <dsp:cNvSpPr/>
      </dsp:nvSpPr>
      <dsp:spPr>
        <a:xfrm>
          <a:off x="512025" y="1999487"/>
          <a:ext cx="2058113" cy="1143396"/>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305433" y="1742222"/>
          <a:ext cx="1905660" cy="1657924"/>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687661" y="1915319"/>
        <a:ext cx="1141204" cy="13117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925286" y="463895"/>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'Teams is not good for chatting compared to Zoom, Discord, Slack, Element (Matrix). '</a:t>
          </a:r>
          <a:endParaRPr lang="en-US" sz="1000" kern="1200" dirty="0"/>
        </a:p>
      </dsp:txBody>
      <dsp:txXfrm rot="-5400000">
        <a:off x="3310640" y="638408"/>
        <a:ext cx="1150536" cy="1322456"/>
      </dsp:txXfrm>
    </dsp:sp>
    <dsp:sp modelId="{C613A484-CB2B-4EE3-92EF-CC5CEDD214F1}">
      <dsp:nvSpPr>
        <dsp:cNvPr id="0" name=""/>
        <dsp:cNvSpPr/>
      </dsp:nvSpPr>
      <dsp:spPr>
        <a:xfrm>
          <a:off x="4761285" y="670966"/>
          <a:ext cx="2144108" cy="1152746"/>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127205" y="397343"/>
          <a:ext cx="1921244" cy="167148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12559" y="571856"/>
        <a:ext cx="1150536" cy="1322456"/>
      </dsp:txXfrm>
    </dsp:sp>
    <dsp:sp modelId="{7CF9081C-43F7-4851-94B7-E1404AA0245D}">
      <dsp:nvSpPr>
        <dsp:cNvPr id="0" name=""/>
        <dsp:cNvSpPr/>
      </dsp:nvSpPr>
      <dsp:spPr>
        <a:xfrm rot="5400000">
          <a:off x="2019227" y="2042350"/>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'The mic stops functioning in the meeting. It is random and presents a problem for me as I do several presentations.'</a:t>
          </a:r>
          <a:endParaRPr lang="en-US" sz="1000" kern="1200" dirty="0"/>
        </a:p>
      </dsp:txBody>
      <dsp:txXfrm rot="-5400000">
        <a:off x="2404581" y="2216863"/>
        <a:ext cx="1150536" cy="1322456"/>
      </dsp:txXfrm>
    </dsp:sp>
    <dsp:sp modelId="{96EE77EB-F036-4452-99B1-8AC3CA0ADBCD}">
      <dsp:nvSpPr>
        <dsp:cNvPr id="0" name=""/>
        <dsp:cNvSpPr/>
      </dsp:nvSpPr>
      <dsp:spPr>
        <a:xfrm>
          <a:off x="0" y="2301718"/>
          <a:ext cx="2074943" cy="1152746"/>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824428" y="2042350"/>
          <a:ext cx="1921244" cy="167148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209782" y="2216863"/>
        <a:ext cx="1150536" cy="13224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3383326" y="186730"/>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IN" sz="700" b="0" i="0" kern="1200" dirty="0"/>
            <a:t>'</a:t>
          </a:r>
          <a:r>
            <a:rPr lang="en-US" sz="700" b="0" i="0" kern="1200" dirty="0"/>
            <a:t>I can't for the life of me understand why we're not using Canvas or some other alternative, which are infinitely better and used by our peer institutions; and why we've apparently even extended our contract with Blackboard.</a:t>
          </a:r>
          <a:r>
            <a:rPr lang="en-IN" sz="700" b="0" i="0" kern="1200" dirty="0"/>
            <a:t>'</a:t>
          </a:r>
          <a:endParaRPr lang="en-US" sz="700" kern="1200" dirty="0"/>
        </a:p>
      </dsp:txBody>
      <dsp:txXfrm rot="-5400000">
        <a:off x="3787432" y="369735"/>
        <a:ext cx="1206526" cy="1386812"/>
      </dsp:txXfrm>
    </dsp:sp>
    <dsp:sp modelId="{C613A484-CB2B-4EE3-92EF-CC5CEDD214F1}">
      <dsp:nvSpPr>
        <dsp:cNvPr id="0" name=""/>
        <dsp:cNvSpPr/>
      </dsp:nvSpPr>
      <dsp:spPr>
        <a:xfrm>
          <a:off x="5308671" y="403878"/>
          <a:ext cx="2248448" cy="1208843"/>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497166" y="130958"/>
          <a:ext cx="2014738" cy="175282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901272" y="313963"/>
        <a:ext cx="1206526" cy="1386812"/>
      </dsp:txXfrm>
    </dsp:sp>
    <dsp:sp modelId="{7CF9081C-43F7-4851-94B7-E1404AA0245D}">
      <dsp:nvSpPr>
        <dsp:cNvPr id="0" name=""/>
        <dsp:cNvSpPr/>
      </dsp:nvSpPr>
      <dsp:spPr>
        <a:xfrm rot="5400000">
          <a:off x="2433175" y="1841999"/>
          <a:ext cx="2014738" cy="175282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'The only reason I feel somewhat comfortable using blackboard is because of the ITS intensive SITL workshop’</a:t>
          </a:r>
          <a:endParaRPr lang="en-US" sz="700" kern="1200" dirty="0"/>
        </a:p>
      </dsp:txBody>
      <dsp:txXfrm rot="-5400000">
        <a:off x="2837281" y="2025004"/>
        <a:ext cx="1206526" cy="1386812"/>
      </dsp:txXfrm>
    </dsp:sp>
    <dsp:sp modelId="{96EE77EB-F036-4452-99B1-8AC3CA0ADBCD}">
      <dsp:nvSpPr>
        <dsp:cNvPr id="0" name=""/>
        <dsp:cNvSpPr/>
      </dsp:nvSpPr>
      <dsp:spPr>
        <a:xfrm>
          <a:off x="315685" y="2113989"/>
          <a:ext cx="2175917" cy="1208843"/>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4326224" y="1841999"/>
          <a:ext cx="2014738" cy="175282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730330" y="2025004"/>
        <a:ext cx="1206526" cy="13868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0F627-5AC3-4153-9F24-5B3B4AA2599F}">
      <dsp:nvSpPr>
        <dsp:cNvPr id="0" name=""/>
        <dsp:cNvSpPr/>
      </dsp:nvSpPr>
      <dsp:spPr>
        <a:xfrm rot="5400000">
          <a:off x="2925286" y="463895"/>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r>
            <a:rPr lang="en-US" sz="800" b="0" i="0" kern="1200" dirty="0"/>
            <a:t>Sign on to the "system" with my credentials every single time I want to use Adobe in a classroom computer to show my slides...really? </a:t>
          </a:r>
          <a:r>
            <a:rPr lang="en-US" sz="800" kern="1200" dirty="0"/>
            <a:t>’</a:t>
          </a:r>
        </a:p>
      </dsp:txBody>
      <dsp:txXfrm rot="-5400000">
        <a:off x="3310640" y="638408"/>
        <a:ext cx="1150536" cy="1322456"/>
      </dsp:txXfrm>
    </dsp:sp>
    <dsp:sp modelId="{C613A484-CB2B-4EE3-92EF-CC5CEDD214F1}">
      <dsp:nvSpPr>
        <dsp:cNvPr id="0" name=""/>
        <dsp:cNvSpPr/>
      </dsp:nvSpPr>
      <dsp:spPr>
        <a:xfrm>
          <a:off x="4761285" y="670966"/>
          <a:ext cx="2144108" cy="1152746"/>
        </a:xfrm>
        <a:prstGeom prst="rect">
          <a:avLst/>
        </a:prstGeom>
        <a:noFill/>
        <a:ln>
          <a:noFill/>
        </a:ln>
        <a:effectLst/>
      </dsp:spPr>
      <dsp:style>
        <a:lnRef idx="0">
          <a:scrgbClr r="0" g="0" b="0"/>
        </a:lnRef>
        <a:fillRef idx="0">
          <a:scrgbClr r="0" g="0" b="0"/>
        </a:fillRef>
        <a:effectRef idx="0">
          <a:scrgbClr r="0" g="0" b="0"/>
        </a:effectRef>
        <a:fontRef idx="minor"/>
      </dsp:style>
    </dsp:sp>
    <dsp:sp modelId="{FCC3CB27-64B8-4E43-89D8-497B48E9B0B4}">
      <dsp:nvSpPr>
        <dsp:cNvPr id="0" name=""/>
        <dsp:cNvSpPr/>
      </dsp:nvSpPr>
      <dsp:spPr>
        <a:xfrm rot="5400000">
          <a:off x="1127205" y="397343"/>
          <a:ext cx="1921244" cy="1671482"/>
        </a:xfrm>
        <a:prstGeom prst="hexagon">
          <a:avLst>
            <a:gd name="adj" fmla="val 25000"/>
            <a:gd name="vf" fmla="val 115470"/>
          </a:avLst>
        </a:prstGeom>
        <a:solidFill>
          <a:srgbClr val="F76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12559" y="571856"/>
        <a:ext cx="1150536" cy="1322456"/>
      </dsp:txXfrm>
    </dsp:sp>
    <dsp:sp modelId="{7CF9081C-43F7-4851-94B7-E1404AA0245D}">
      <dsp:nvSpPr>
        <dsp:cNvPr id="0" name=""/>
        <dsp:cNvSpPr/>
      </dsp:nvSpPr>
      <dsp:spPr>
        <a:xfrm rot="5400000">
          <a:off x="2019227" y="2042350"/>
          <a:ext cx="1921244" cy="167148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r>
            <a:rPr lang="en-US" sz="800" b="0" i="0" kern="1200" dirty="0"/>
            <a:t>Sometimes I accidentally learn from colleagues or someone from IT about certain tools that exist for faculty but we never were informed of them and never had workshops</a:t>
          </a:r>
          <a:r>
            <a:rPr lang="en-US" sz="800" kern="1200" dirty="0"/>
            <a:t>’</a:t>
          </a:r>
        </a:p>
      </dsp:txBody>
      <dsp:txXfrm rot="-5400000">
        <a:off x="2404581" y="2216863"/>
        <a:ext cx="1150536" cy="1322456"/>
      </dsp:txXfrm>
    </dsp:sp>
    <dsp:sp modelId="{96EE77EB-F036-4452-99B1-8AC3CA0ADBCD}">
      <dsp:nvSpPr>
        <dsp:cNvPr id="0" name=""/>
        <dsp:cNvSpPr/>
      </dsp:nvSpPr>
      <dsp:spPr>
        <a:xfrm>
          <a:off x="0" y="2301718"/>
          <a:ext cx="2074943" cy="1152746"/>
        </a:xfrm>
        <a:prstGeom prst="rect">
          <a:avLst/>
        </a:prstGeom>
        <a:noFill/>
        <a:ln>
          <a:noFill/>
        </a:ln>
        <a:effectLst/>
      </dsp:spPr>
      <dsp:style>
        <a:lnRef idx="0">
          <a:scrgbClr r="0" g="0" b="0"/>
        </a:lnRef>
        <a:fillRef idx="0">
          <a:scrgbClr r="0" g="0" b="0"/>
        </a:fillRef>
        <a:effectRef idx="0">
          <a:scrgbClr r="0" g="0" b="0"/>
        </a:effectRef>
        <a:fontRef idx="minor"/>
      </dsp:style>
    </dsp:sp>
    <dsp:sp modelId="{B624AC2B-7F42-49A5-9545-484BD191A1B7}">
      <dsp:nvSpPr>
        <dsp:cNvPr id="0" name=""/>
        <dsp:cNvSpPr/>
      </dsp:nvSpPr>
      <dsp:spPr>
        <a:xfrm rot="5400000">
          <a:off x="3824428" y="2042350"/>
          <a:ext cx="1921244" cy="1671482"/>
        </a:xfrm>
        <a:prstGeom prst="hexagon">
          <a:avLst>
            <a:gd name="adj" fmla="val 25000"/>
            <a:gd name="vf" fmla="val 115470"/>
          </a:avLst>
        </a:prstGeom>
        <a:solidFill>
          <a:srgbClr val="F769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FFFFFF"/>
            </a:solidFill>
            <a:latin typeface="Verdana" panose="020B0604030504040204"/>
            <a:ea typeface="+mn-ea"/>
            <a:cs typeface="+mn-cs"/>
          </a:endParaRPr>
        </a:p>
      </dsp:txBody>
      <dsp:txXfrm rot="-5400000">
        <a:off x="4209782" y="2216863"/>
        <a:ext cx="1150536" cy="132245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12/12/2022</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179956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426830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pic>
        <p:nvPicPr>
          <p:cNvPr id="5" name="Picture 4">
            <a:extLst>
              <a:ext uri="{FF2B5EF4-FFF2-40B4-BE49-F238E27FC236}">
                <a16:creationId xmlns:a16="http://schemas.microsoft.com/office/drawing/2014/main" id="{0CC37F1B-5402-D24E-BDD9-19744A2730F5}"/>
              </a:ext>
            </a:extLst>
          </p:cNvPr>
          <p:cNvPicPr>
            <a:picLocks noChangeAspect="1"/>
          </p:cNvPicPr>
          <p:nvPr userDrawn="1"/>
        </p:nvPicPr>
        <p:blipFill>
          <a:blip r:embed="rId3"/>
          <a:stretch>
            <a:fillRect/>
          </a:stretch>
        </p:blipFill>
        <p:spPr>
          <a:xfrm>
            <a:off x="740666" y="457200"/>
            <a:ext cx="1772597" cy="52214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6" name="Media Placeholder 5">
            <a:extLst>
              <a:ext uri="{FF2B5EF4-FFF2-40B4-BE49-F238E27FC236}">
                <a16:creationId xmlns:a16="http://schemas.microsoft.com/office/drawing/2014/main" id="{1A0E5592-B147-6B40-9412-1EE667F6FFA4}"/>
              </a:ext>
            </a:extLst>
          </p:cNvPr>
          <p:cNvSpPr>
            <a:spLocks noGrp="1"/>
          </p:cNvSpPr>
          <p:nvPr>
            <p:ph type="media" sz="quarter" idx="11" hasCustomPrompt="1"/>
          </p:nvPr>
        </p:nvSpPr>
        <p:spPr>
          <a:xfrm>
            <a:off x="0" y="2070100"/>
            <a:ext cx="12192000" cy="4787900"/>
          </a:xfrm>
        </p:spPr>
        <p:txBody>
          <a:bodyPr/>
          <a:lstStyle>
            <a:lvl1pPr marL="0" indent="0">
              <a:buNone/>
              <a:defRPr/>
            </a:lvl1pPr>
          </a:lstStyle>
          <a:p>
            <a:r>
              <a:rPr lang="en-US" dirty="0"/>
              <a:t>Video</a:t>
            </a:r>
          </a:p>
        </p:txBody>
      </p:sp>
    </p:spTree>
    <p:extLst>
      <p:ext uri="{BB962C8B-B14F-4D97-AF65-F5344CB8AC3E}">
        <p14:creationId xmlns:p14="http://schemas.microsoft.com/office/powerpoint/2010/main" val="351957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6" name="Picture 5">
            <a:extLst>
              <a:ext uri="{FF2B5EF4-FFF2-40B4-BE49-F238E27FC236}">
                <a16:creationId xmlns:a16="http://schemas.microsoft.com/office/drawing/2014/main" id="{AFD267C1-830B-3449-B4CF-BBA6467AC054}"/>
              </a:ext>
            </a:extLst>
          </p:cNvPr>
          <p:cNvPicPr>
            <a:picLocks noChangeAspect="1"/>
          </p:cNvPicPr>
          <p:nvPr userDrawn="1"/>
        </p:nvPicPr>
        <p:blipFill>
          <a:blip r:embed="rId2"/>
          <a:stretch>
            <a:fillRect/>
          </a:stretch>
        </p:blipFill>
        <p:spPr>
          <a:xfrm>
            <a:off x="705685" y="365761"/>
            <a:ext cx="1753640" cy="516556"/>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8310154D-A78A-1740-BC72-1A1F5F97CF34}"/>
              </a:ext>
            </a:extLst>
          </p:cNvPr>
          <p:cNvPicPr>
            <a:picLocks noChangeAspect="1"/>
          </p:cNvPicPr>
          <p:nvPr userDrawn="1"/>
        </p:nvPicPr>
        <p:blipFill>
          <a:blip r:embed="rId3"/>
          <a:stretch>
            <a:fillRect/>
          </a:stretch>
        </p:blipFill>
        <p:spPr>
          <a:xfrm>
            <a:off x="740664" y="466345"/>
            <a:ext cx="1949922" cy="576392"/>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B4BF8101-4B05-9547-8CD0-118486206079}"/>
              </a:ext>
            </a:extLst>
          </p:cNvPr>
          <p:cNvPicPr>
            <a:picLocks noChangeAspect="1"/>
          </p:cNvPicPr>
          <p:nvPr userDrawn="1"/>
        </p:nvPicPr>
        <p:blipFill>
          <a:blip r:embed="rId2"/>
          <a:stretch>
            <a:fillRect/>
          </a:stretch>
        </p:blipFill>
        <p:spPr>
          <a:xfrm>
            <a:off x="457201" y="457201"/>
            <a:ext cx="1673326" cy="494631"/>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9C9FE207-4E46-6A43-82A4-39959F3B3A17}"/>
              </a:ext>
            </a:extLst>
          </p:cNvPr>
          <p:cNvPicPr>
            <a:picLocks noChangeAspect="1"/>
          </p:cNvPicPr>
          <p:nvPr userDrawn="1"/>
        </p:nvPicPr>
        <p:blipFill>
          <a:blip r:embed="rId3"/>
          <a:stretch>
            <a:fillRect/>
          </a:stretch>
        </p:blipFill>
        <p:spPr>
          <a:xfrm>
            <a:off x="740665" y="468660"/>
            <a:ext cx="1930762" cy="568729"/>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6">
            <a:extLst>
              <a:ext uri="{FF2B5EF4-FFF2-40B4-BE49-F238E27FC236}">
                <a16:creationId xmlns:a16="http://schemas.microsoft.com/office/drawing/2014/main" id="{873C3547-61F4-A747-BE77-DA247C853A37}"/>
              </a:ext>
            </a:extLst>
          </p:cNvPr>
          <p:cNvPicPr>
            <a:picLocks noChangeAspect="1"/>
          </p:cNvPicPr>
          <p:nvPr userDrawn="1"/>
        </p:nvPicPr>
        <p:blipFill>
          <a:blip r:embed="rId2"/>
          <a:stretch>
            <a:fillRect/>
          </a:stretch>
        </p:blipFill>
        <p:spPr>
          <a:xfrm>
            <a:off x="457202" y="457201"/>
            <a:ext cx="1661057" cy="489283"/>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493BC3E-42A7-E043-A02B-8A290153BD44}"/>
              </a:ext>
            </a:extLst>
          </p:cNvPr>
          <p:cNvSpPr>
            <a:spLocks noGrp="1"/>
          </p:cNvSpPr>
          <p:nvPr>
            <p:ph sz="half" idx="2"/>
          </p:nvPr>
        </p:nvSpPr>
        <p:spPr>
          <a:xfrm>
            <a:off x="835153" y="1828800"/>
            <a:ext cx="5157786"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7" name="Content Placeholder 3">
            <a:extLst>
              <a:ext uri="{FF2B5EF4-FFF2-40B4-BE49-F238E27FC236}">
                <a16:creationId xmlns:a16="http://schemas.microsoft.com/office/drawing/2014/main" id="{F22B79DF-FC89-3247-91C1-A0FE522BFE71}"/>
              </a:ext>
            </a:extLst>
          </p:cNvPr>
          <p:cNvSpPr>
            <a:spLocks noGrp="1"/>
          </p:cNvSpPr>
          <p:nvPr>
            <p:ph sz="half" idx="11"/>
          </p:nvPr>
        </p:nvSpPr>
        <p:spPr>
          <a:xfrm>
            <a:off x="6199063" y="1828800"/>
            <a:ext cx="5157787"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3" name="Title 2">
            <a:extLst>
              <a:ext uri="{FF2B5EF4-FFF2-40B4-BE49-F238E27FC236}">
                <a16:creationId xmlns:a16="http://schemas.microsoft.com/office/drawing/2014/main" id="{9BB223E2-4381-D047-9766-B9C2C5A208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3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8" r:id="rId3"/>
    <p:sldLayoutId id="2147483671" r:id="rId4"/>
    <p:sldLayoutId id="2147483650" r:id="rId5"/>
    <p:sldLayoutId id="2147483652" r:id="rId6"/>
    <p:sldLayoutId id="2147483653" r:id="rId7"/>
    <p:sldLayoutId id="2147483672" r:id="rId8"/>
    <p:sldLayoutId id="2147483674" r:id="rId9"/>
    <p:sldLayoutId id="2147483655" r:id="rId10"/>
    <p:sldLayoutId id="214748367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15.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19.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17" Type="http://schemas.openxmlformats.org/officeDocument/2006/relationships/image" Target="../media/image21.png"/><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1.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4.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24.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24.png"/><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10.png"/><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p:txBody>
          <a:bodyPr>
            <a:normAutofit fontScale="90000"/>
          </a:bodyPr>
          <a:lstStyle/>
          <a:p>
            <a:r>
              <a:rPr lang="en-US" dirty="0"/>
              <a:t>Computing Services Committee Survey Results</a:t>
            </a: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175437" y="4720857"/>
            <a:ext cx="4671866" cy="1844748"/>
          </a:xfrm>
        </p:spPr>
        <p:txBody>
          <a:bodyPr>
            <a:normAutofit fontScale="47500" lnSpcReduction="20000"/>
          </a:bodyPr>
          <a:lstStyle/>
          <a:p>
            <a:r>
              <a:rPr lang="en-US" dirty="0"/>
              <a:t>Under the Guidance of:</a:t>
            </a:r>
          </a:p>
          <a:p>
            <a:r>
              <a:rPr lang="en-US" dirty="0"/>
              <a:t>Prof Bei Yu</a:t>
            </a:r>
          </a:p>
          <a:p>
            <a:r>
              <a:rPr lang="en-US" dirty="0"/>
              <a:t>Jeff Hemsley</a:t>
            </a:r>
          </a:p>
          <a:p>
            <a:endParaRPr lang="en-US" dirty="0"/>
          </a:p>
          <a:p>
            <a:r>
              <a:rPr lang="en-US" dirty="0"/>
              <a:t>By:</a:t>
            </a:r>
          </a:p>
          <a:p>
            <a:r>
              <a:rPr lang="en-US" dirty="0"/>
              <a:t>Trishla Jain, Karthik Ramanathan</a:t>
            </a:r>
          </a:p>
          <a:p>
            <a:r>
              <a:rPr lang="en-US" dirty="0"/>
              <a:t>IST 736 Project</a:t>
            </a:r>
          </a:p>
        </p:txBody>
      </p:sp>
      <p:pic>
        <p:nvPicPr>
          <p:cNvPr id="6" name="Picture Placeholder 3" descr="Photo of Syracuse University Quad. The photo is taken from the roof of Link Hall looking down at the grassy quad. Hendricks Chapel, the Dome, and Crouse can be seen in the background with a blue clear sky behind them. " title="Syracuse University Quad">
            <a:extLst>
              <a:ext uri="{FF2B5EF4-FFF2-40B4-BE49-F238E27FC236}">
                <a16:creationId xmlns:a16="http://schemas.microsoft.com/office/drawing/2014/main" id="{FD1CF538-E0B5-CC4F-9D75-F21B62A53CC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pic>
        <p:nvPicPr>
          <p:cNvPr id="10" name="Picture 9">
            <a:extLst>
              <a:ext uri="{FF2B5EF4-FFF2-40B4-BE49-F238E27FC236}">
                <a16:creationId xmlns:a16="http://schemas.microsoft.com/office/drawing/2014/main" id="{C5382EEA-D648-EFE7-6413-7933DBE4CB0F}"/>
              </a:ext>
            </a:extLst>
          </p:cNvPr>
          <p:cNvPicPr>
            <a:picLocks noChangeAspect="1"/>
          </p:cNvPicPr>
          <p:nvPr/>
        </p:nvPicPr>
        <p:blipFill>
          <a:blip r:embed="rId3"/>
          <a:stretch>
            <a:fillRect/>
          </a:stretch>
        </p:blipFill>
        <p:spPr>
          <a:xfrm>
            <a:off x="118805" y="385314"/>
            <a:ext cx="2533446" cy="657259"/>
          </a:xfrm>
          <a:prstGeom prst="rect">
            <a:avLst/>
          </a:prstGeom>
        </p:spPr>
      </p:pic>
      <p:pic>
        <p:nvPicPr>
          <p:cNvPr id="8" name="Picture 7" descr="Text&#10;&#10;Description automatically generated">
            <a:extLst>
              <a:ext uri="{FF2B5EF4-FFF2-40B4-BE49-F238E27FC236}">
                <a16:creationId xmlns:a16="http://schemas.microsoft.com/office/drawing/2014/main" id="{E12D2B81-DC66-8B7B-73E2-B00C3FAFD740}"/>
              </a:ext>
            </a:extLst>
          </p:cNvPr>
          <p:cNvPicPr>
            <a:picLocks noChangeAspect="1"/>
          </p:cNvPicPr>
          <p:nvPr/>
        </p:nvPicPr>
        <p:blipFill>
          <a:blip r:embed="rId4"/>
          <a:stretch>
            <a:fillRect/>
          </a:stretch>
        </p:blipFill>
        <p:spPr>
          <a:xfrm>
            <a:off x="231021" y="385314"/>
            <a:ext cx="2682850" cy="437511"/>
          </a:xfrm>
          <a:prstGeom prst="rect">
            <a:avLst/>
          </a:prstGeom>
        </p:spPr>
      </p:pic>
    </p:spTree>
    <p:extLst>
      <p:ext uri="{BB962C8B-B14F-4D97-AF65-F5344CB8AC3E}">
        <p14:creationId xmlns:p14="http://schemas.microsoft.com/office/powerpoint/2010/main" val="170849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Zoom</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699459"/>
            <a:ext cx="10820400" cy="4351338"/>
          </a:xfrm>
        </p:spPr>
        <p:txBody>
          <a:bodyPr>
            <a:normAutofit/>
          </a:bodyPr>
          <a:lstStyle/>
          <a:p>
            <a:r>
              <a:rPr lang="en-US" dirty="0"/>
              <a:t>User Satisfaction : 95.22%</a:t>
            </a:r>
          </a:p>
          <a:p>
            <a:r>
              <a:rPr lang="en-US" dirty="0"/>
              <a:t>Very high user satisfaction resulted in small count of user dissatisfaction text</a:t>
            </a:r>
          </a:p>
        </p:txBody>
      </p:sp>
      <p:pic>
        <p:nvPicPr>
          <p:cNvPr id="7" name="Picture 6">
            <a:extLst>
              <a:ext uri="{FF2B5EF4-FFF2-40B4-BE49-F238E27FC236}">
                <a16:creationId xmlns:a16="http://schemas.microsoft.com/office/drawing/2014/main" id="{2858AFA1-2076-FCEE-69FE-B091916AE96C}"/>
              </a:ext>
            </a:extLst>
          </p:cNvPr>
          <p:cNvPicPr>
            <a:picLocks noChangeAspect="1"/>
          </p:cNvPicPr>
          <p:nvPr/>
        </p:nvPicPr>
        <p:blipFill>
          <a:blip r:embed="rId2"/>
          <a:stretch>
            <a:fillRect/>
          </a:stretch>
        </p:blipFill>
        <p:spPr>
          <a:xfrm>
            <a:off x="1382269" y="3287039"/>
            <a:ext cx="5495542" cy="2758140"/>
          </a:xfrm>
          <a:prstGeom prst="rect">
            <a:avLst/>
          </a:prstGeom>
          <a:ln>
            <a:solidFill>
              <a:schemeClr val="tx1"/>
            </a:solidFill>
          </a:ln>
        </p:spPr>
      </p:pic>
      <p:pic>
        <p:nvPicPr>
          <p:cNvPr id="10" name="Picture 9">
            <a:extLst>
              <a:ext uri="{FF2B5EF4-FFF2-40B4-BE49-F238E27FC236}">
                <a16:creationId xmlns:a16="http://schemas.microsoft.com/office/drawing/2014/main" id="{D3D09354-17EA-07EB-5EFD-40485B634945}"/>
              </a:ext>
            </a:extLst>
          </p:cNvPr>
          <p:cNvPicPr>
            <a:picLocks noChangeAspect="1"/>
          </p:cNvPicPr>
          <p:nvPr/>
        </p:nvPicPr>
        <p:blipFill>
          <a:blip r:embed="rId3"/>
          <a:stretch>
            <a:fillRect/>
          </a:stretch>
        </p:blipFill>
        <p:spPr>
          <a:xfrm>
            <a:off x="7421880" y="3287039"/>
            <a:ext cx="3295380" cy="2967977"/>
          </a:xfrm>
          <a:prstGeom prst="rect">
            <a:avLst/>
          </a:prstGeom>
        </p:spPr>
      </p:pic>
      <p:pic>
        <p:nvPicPr>
          <p:cNvPr id="5" name="Picture 4" descr="Icon&#10;&#10;Description automatically generated">
            <a:extLst>
              <a:ext uri="{FF2B5EF4-FFF2-40B4-BE49-F238E27FC236}">
                <a16:creationId xmlns:a16="http://schemas.microsoft.com/office/drawing/2014/main" id="{EB24F1BB-1D44-F799-37D9-3205C41F9B42}"/>
              </a:ext>
            </a:extLst>
          </p:cNvPr>
          <p:cNvPicPr>
            <a:picLocks noChangeAspect="1"/>
          </p:cNvPicPr>
          <p:nvPr/>
        </p:nvPicPr>
        <p:blipFill>
          <a:blip r:embed="rId4"/>
          <a:stretch>
            <a:fillRect/>
          </a:stretch>
        </p:blipFill>
        <p:spPr>
          <a:xfrm>
            <a:off x="9463054" y="-315957"/>
            <a:ext cx="2737712" cy="2601958"/>
          </a:xfrm>
          <a:prstGeom prst="rect">
            <a:avLst/>
          </a:prstGeom>
        </p:spPr>
      </p:pic>
    </p:spTree>
    <p:extLst>
      <p:ext uri="{BB962C8B-B14F-4D97-AF65-F5344CB8AC3E}">
        <p14:creationId xmlns:p14="http://schemas.microsoft.com/office/powerpoint/2010/main" val="28166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Teams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User Satisfaction: 80.5%</a:t>
            </a:r>
          </a:p>
          <a:p>
            <a:r>
              <a:rPr lang="en-US" sz="2900" dirty="0"/>
              <a:t>Picture Quality - major factor of dissatisfaction </a:t>
            </a:r>
          </a:p>
          <a:p>
            <a:r>
              <a:rPr lang="en-US" sz="2900" dirty="0"/>
              <a:t>Zoom is the preferred product as 19.5% users are dissatisfied with Teams whereas only 4.8% were dissatisfied with Zoom.</a:t>
            </a:r>
          </a:p>
          <a:p>
            <a:r>
              <a:rPr lang="en-US" dirty="0"/>
              <a:t>Clustering showed following areas of improvement:</a:t>
            </a:r>
          </a:p>
          <a:p>
            <a:pPr lvl="1">
              <a:buFont typeface="Wingdings" panose="05000000000000000000" pitchFamily="2" charset="2"/>
              <a:buChar char="v"/>
            </a:pPr>
            <a:r>
              <a:rPr lang="en-US" dirty="0"/>
              <a:t> Chat interface, screen layouts &amp; Mic</a:t>
            </a:r>
          </a:p>
          <a:p>
            <a:pPr lvl="1">
              <a:buFont typeface="Wingdings" panose="05000000000000000000" pitchFamily="2" charset="2"/>
              <a:buChar char="v"/>
            </a:pPr>
            <a:r>
              <a:rPr lang="en-US" dirty="0"/>
              <a:t> Prefer Zoom</a:t>
            </a:r>
          </a:p>
        </p:txBody>
      </p:sp>
      <p:pic>
        <p:nvPicPr>
          <p:cNvPr id="6" name="Picture 5" descr="Icon&#10;&#10;Description automatically generated">
            <a:extLst>
              <a:ext uri="{FF2B5EF4-FFF2-40B4-BE49-F238E27FC236}">
                <a16:creationId xmlns:a16="http://schemas.microsoft.com/office/drawing/2014/main" id="{D7C63BAD-CAA8-2B84-028E-EBE2F0EC031D}"/>
              </a:ext>
            </a:extLst>
          </p:cNvPr>
          <p:cNvPicPr>
            <a:picLocks noChangeAspect="1"/>
          </p:cNvPicPr>
          <p:nvPr/>
        </p:nvPicPr>
        <p:blipFill>
          <a:blip r:embed="rId2"/>
          <a:stretch>
            <a:fillRect/>
          </a:stretch>
        </p:blipFill>
        <p:spPr>
          <a:xfrm>
            <a:off x="8618575" y="-209142"/>
            <a:ext cx="3782589" cy="2521726"/>
          </a:xfrm>
          <a:prstGeom prst="rect">
            <a:avLst/>
          </a:prstGeom>
        </p:spPr>
      </p:pic>
    </p:spTree>
    <p:extLst>
      <p:ext uri="{BB962C8B-B14F-4D97-AF65-F5344CB8AC3E}">
        <p14:creationId xmlns:p14="http://schemas.microsoft.com/office/powerpoint/2010/main" val="305538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467070790"/>
              </p:ext>
            </p:extLst>
          </p:nvPr>
        </p:nvGraphicFramePr>
        <p:xfrm>
          <a:off x="-409742" y="1812852"/>
          <a:ext cx="7884430" cy="3524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1371599" y="2540392"/>
            <a:ext cx="1573620" cy="462603"/>
          </a:xfrm>
        </p:spPr>
        <p:txBody>
          <a:bodyPr>
            <a:noAutofit/>
          </a:bodyPr>
          <a:lstStyle/>
          <a:p>
            <a:pPr algn="ctr"/>
            <a:r>
              <a:rPr lang="en-US" sz="2000" dirty="0"/>
              <a:t>Preference</a:t>
            </a:r>
          </a:p>
        </p:txBody>
      </p:sp>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extLst>
              <p:ext uri="{D42A27DB-BD31-4B8C-83A1-F6EECF244321}">
                <p14:modId xmlns:p14="http://schemas.microsoft.com/office/powerpoint/2010/main" val="143411066"/>
              </p:ext>
            </p:extLst>
          </p:nvPr>
        </p:nvGraphicFramePr>
        <p:xfrm>
          <a:off x="5045149" y="1749056"/>
          <a:ext cx="6916479" cy="41254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6347637" y="2289440"/>
            <a:ext cx="1557669" cy="91469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Interface</a:t>
            </a:r>
          </a:p>
        </p:txBody>
      </p:sp>
      <p:pic>
        <p:nvPicPr>
          <p:cNvPr id="3" name="Picture 2" descr="Icon&#10;&#10;Description automatically generated">
            <a:extLst>
              <a:ext uri="{FF2B5EF4-FFF2-40B4-BE49-F238E27FC236}">
                <a16:creationId xmlns:a16="http://schemas.microsoft.com/office/drawing/2014/main" id="{5F1FF34C-0C7E-D56E-6FEE-AA080CC00B39}"/>
              </a:ext>
            </a:extLst>
          </p:cNvPr>
          <p:cNvPicPr>
            <a:picLocks noChangeAspect="1"/>
          </p:cNvPicPr>
          <p:nvPr/>
        </p:nvPicPr>
        <p:blipFill>
          <a:blip r:embed="rId12"/>
          <a:stretch>
            <a:fillRect/>
          </a:stretch>
        </p:blipFill>
        <p:spPr>
          <a:xfrm>
            <a:off x="8618575" y="-209142"/>
            <a:ext cx="3782589" cy="2521726"/>
          </a:xfrm>
          <a:prstGeom prst="rect">
            <a:avLst/>
          </a:prstGeom>
        </p:spPr>
      </p:pic>
    </p:spTree>
    <p:extLst>
      <p:ext uri="{BB962C8B-B14F-4D97-AF65-F5344CB8AC3E}">
        <p14:creationId xmlns:p14="http://schemas.microsoft.com/office/powerpoint/2010/main" val="74945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Blackboard</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699459"/>
            <a:ext cx="10820400" cy="4351338"/>
          </a:xfrm>
        </p:spPr>
        <p:txBody>
          <a:bodyPr>
            <a:normAutofit/>
          </a:bodyPr>
          <a:lstStyle/>
          <a:p>
            <a:r>
              <a:rPr lang="en-US" dirty="0"/>
              <a:t>User Satisfaction : 76%</a:t>
            </a:r>
          </a:p>
          <a:p>
            <a:r>
              <a:rPr lang="en-US" dirty="0"/>
              <a:t>However, there are only 17 review text which doesn’t give any concrete insight into the issues faced by the users</a:t>
            </a:r>
          </a:p>
        </p:txBody>
      </p:sp>
      <p:pic>
        <p:nvPicPr>
          <p:cNvPr id="5" name="Picture 4">
            <a:extLst>
              <a:ext uri="{FF2B5EF4-FFF2-40B4-BE49-F238E27FC236}">
                <a16:creationId xmlns:a16="http://schemas.microsoft.com/office/drawing/2014/main" id="{4E606352-4182-67FB-8A03-301DB9B611AE}"/>
              </a:ext>
            </a:extLst>
          </p:cNvPr>
          <p:cNvPicPr>
            <a:picLocks noChangeAspect="1"/>
          </p:cNvPicPr>
          <p:nvPr/>
        </p:nvPicPr>
        <p:blipFill>
          <a:blip r:embed="rId2"/>
          <a:stretch>
            <a:fillRect/>
          </a:stretch>
        </p:blipFill>
        <p:spPr>
          <a:xfrm>
            <a:off x="1304743" y="3101569"/>
            <a:ext cx="5959356" cy="2979678"/>
          </a:xfrm>
          <a:prstGeom prst="rect">
            <a:avLst/>
          </a:prstGeom>
        </p:spPr>
      </p:pic>
      <p:pic>
        <p:nvPicPr>
          <p:cNvPr id="8" name="Picture 7">
            <a:extLst>
              <a:ext uri="{FF2B5EF4-FFF2-40B4-BE49-F238E27FC236}">
                <a16:creationId xmlns:a16="http://schemas.microsoft.com/office/drawing/2014/main" id="{E7141396-CABF-D185-DF85-F0505B47C876}"/>
              </a:ext>
            </a:extLst>
          </p:cNvPr>
          <p:cNvPicPr>
            <a:picLocks noChangeAspect="1"/>
          </p:cNvPicPr>
          <p:nvPr/>
        </p:nvPicPr>
        <p:blipFill>
          <a:blip r:embed="rId3"/>
          <a:stretch>
            <a:fillRect/>
          </a:stretch>
        </p:blipFill>
        <p:spPr>
          <a:xfrm>
            <a:off x="7704787" y="3101569"/>
            <a:ext cx="3513124" cy="3177815"/>
          </a:xfrm>
          <a:prstGeom prst="rect">
            <a:avLst/>
          </a:prstGeom>
        </p:spPr>
      </p:pic>
    </p:spTree>
    <p:extLst>
      <p:ext uri="{BB962C8B-B14F-4D97-AF65-F5344CB8AC3E}">
        <p14:creationId xmlns:p14="http://schemas.microsoft.com/office/powerpoint/2010/main" val="4179432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Kaltura</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685800" y="2163838"/>
            <a:ext cx="10820400" cy="4351338"/>
          </a:xfrm>
        </p:spPr>
        <p:txBody>
          <a:bodyPr>
            <a:normAutofit/>
          </a:bodyPr>
          <a:lstStyle/>
          <a:p>
            <a:r>
              <a:rPr lang="en-US" dirty="0"/>
              <a:t>User Satisfaction : 93.5%</a:t>
            </a:r>
          </a:p>
          <a:p>
            <a:r>
              <a:rPr lang="en-US" dirty="0"/>
              <a:t>However, there is only 1 review text which doesn’t give any concrete insight into the issues faced by the users</a:t>
            </a:r>
          </a:p>
        </p:txBody>
      </p:sp>
      <p:pic>
        <p:nvPicPr>
          <p:cNvPr id="5" name="Picture 4" descr="A picture containing icon&#10;&#10;Description automatically generated">
            <a:extLst>
              <a:ext uri="{FF2B5EF4-FFF2-40B4-BE49-F238E27FC236}">
                <a16:creationId xmlns:a16="http://schemas.microsoft.com/office/drawing/2014/main" id="{0141C281-6DBE-A248-4156-A73A53BA61A4}"/>
              </a:ext>
            </a:extLst>
          </p:cNvPr>
          <p:cNvPicPr>
            <a:picLocks noChangeAspect="1"/>
          </p:cNvPicPr>
          <p:nvPr/>
        </p:nvPicPr>
        <p:blipFill>
          <a:blip r:embed="rId2"/>
          <a:stretch>
            <a:fillRect/>
          </a:stretch>
        </p:blipFill>
        <p:spPr>
          <a:xfrm>
            <a:off x="9397409" y="109870"/>
            <a:ext cx="2048540" cy="2048540"/>
          </a:xfrm>
          <a:prstGeom prst="rect">
            <a:avLst/>
          </a:prstGeom>
        </p:spPr>
      </p:pic>
    </p:spTree>
    <p:extLst>
      <p:ext uri="{BB962C8B-B14F-4D97-AF65-F5344CB8AC3E}">
        <p14:creationId xmlns:p14="http://schemas.microsoft.com/office/powerpoint/2010/main" val="136605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Teaching Tools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Found Information easily: 83%</a:t>
            </a:r>
          </a:p>
          <a:p>
            <a:r>
              <a:rPr lang="en-US" sz="2900" dirty="0"/>
              <a:t>Happy with Support: 85.8%</a:t>
            </a:r>
          </a:p>
          <a:p>
            <a:r>
              <a:rPr lang="en-US" sz="2900" dirty="0"/>
              <a:t>Happy with Communication: 79.8%</a:t>
            </a:r>
          </a:p>
          <a:p>
            <a:r>
              <a:rPr lang="en-US" sz="2900" dirty="0"/>
              <a:t>Blackboard, Kaltura and </a:t>
            </a:r>
            <a:r>
              <a:rPr lang="en-US" sz="2900" dirty="0" err="1"/>
              <a:t>Playposit</a:t>
            </a:r>
            <a:r>
              <a:rPr lang="en-US" sz="2900" dirty="0"/>
              <a:t> require improvement.</a:t>
            </a:r>
          </a:p>
          <a:p>
            <a:r>
              <a:rPr lang="en-US" dirty="0"/>
              <a:t>Clustering showed following areas of improvement:</a:t>
            </a:r>
          </a:p>
          <a:p>
            <a:pPr lvl="1">
              <a:buFont typeface="Wingdings" panose="05000000000000000000" pitchFamily="2" charset="2"/>
              <a:buChar char="v"/>
            </a:pPr>
            <a:r>
              <a:rPr lang="en-US" dirty="0"/>
              <a:t> Unhappy with Blackboard would prefer Canva</a:t>
            </a:r>
          </a:p>
          <a:p>
            <a:pPr lvl="1">
              <a:buFont typeface="Wingdings" panose="05000000000000000000" pitchFamily="2" charset="2"/>
              <a:buChar char="v"/>
            </a:pPr>
            <a:r>
              <a:rPr lang="en-US" dirty="0"/>
              <a:t> Productivity impact</a:t>
            </a:r>
          </a:p>
        </p:txBody>
      </p:sp>
      <p:pic>
        <p:nvPicPr>
          <p:cNvPr id="8" name="Picture 7" descr="Icon&#10;&#10;Description automatically generated with medium confidence">
            <a:extLst>
              <a:ext uri="{FF2B5EF4-FFF2-40B4-BE49-F238E27FC236}">
                <a16:creationId xmlns:a16="http://schemas.microsoft.com/office/drawing/2014/main" id="{B4FE2173-804E-9203-2CBD-3C8AC9F10EC3}"/>
              </a:ext>
            </a:extLst>
          </p:cNvPr>
          <p:cNvPicPr>
            <a:picLocks noChangeAspect="1"/>
          </p:cNvPicPr>
          <p:nvPr/>
        </p:nvPicPr>
        <p:blipFill>
          <a:blip r:embed="rId2"/>
          <a:stretch>
            <a:fillRect/>
          </a:stretch>
        </p:blipFill>
        <p:spPr>
          <a:xfrm>
            <a:off x="9431632" y="214312"/>
            <a:ext cx="2143125" cy="2143125"/>
          </a:xfrm>
          <a:prstGeom prst="rect">
            <a:avLst/>
          </a:prstGeom>
        </p:spPr>
      </p:pic>
    </p:spTree>
    <p:extLst>
      <p:ext uri="{BB962C8B-B14F-4D97-AF65-F5344CB8AC3E}">
        <p14:creationId xmlns:p14="http://schemas.microsoft.com/office/powerpoint/2010/main" val="1310383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3599188681"/>
              </p:ext>
            </p:extLst>
          </p:nvPr>
        </p:nvGraphicFramePr>
        <p:xfrm>
          <a:off x="-409742" y="1812851"/>
          <a:ext cx="7884430" cy="3726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1222744" y="2540392"/>
            <a:ext cx="1722475" cy="462603"/>
          </a:xfrm>
        </p:spPr>
        <p:txBody>
          <a:bodyPr>
            <a:noAutofit/>
          </a:bodyPr>
          <a:lstStyle/>
          <a:p>
            <a:pPr algn="ctr"/>
            <a:r>
              <a:rPr lang="en-US" sz="2000" dirty="0"/>
              <a:t>Blackboard</a:t>
            </a:r>
          </a:p>
        </p:txBody>
      </p:sp>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extLst>
              <p:ext uri="{D42A27DB-BD31-4B8C-83A1-F6EECF244321}">
                <p14:modId xmlns:p14="http://schemas.microsoft.com/office/powerpoint/2010/main" val="520673557"/>
              </p:ext>
            </p:extLst>
          </p:nvPr>
        </p:nvGraphicFramePr>
        <p:xfrm>
          <a:off x="5045149" y="1749056"/>
          <a:ext cx="6916479" cy="41254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6311243" y="2479344"/>
            <a:ext cx="1631754" cy="878006"/>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Login &amp; Awareness</a:t>
            </a:r>
          </a:p>
        </p:txBody>
      </p:sp>
      <p:pic>
        <p:nvPicPr>
          <p:cNvPr id="3" name="Picture 2" descr="Icon&#10;&#10;Description automatically generated with medium confidence">
            <a:extLst>
              <a:ext uri="{FF2B5EF4-FFF2-40B4-BE49-F238E27FC236}">
                <a16:creationId xmlns:a16="http://schemas.microsoft.com/office/drawing/2014/main" id="{0BA69C32-6506-C55F-8926-0D4994892558}"/>
              </a:ext>
            </a:extLst>
          </p:cNvPr>
          <p:cNvPicPr>
            <a:picLocks noChangeAspect="1"/>
          </p:cNvPicPr>
          <p:nvPr/>
        </p:nvPicPr>
        <p:blipFill>
          <a:blip r:embed="rId12"/>
          <a:stretch>
            <a:fillRect/>
          </a:stretch>
        </p:blipFill>
        <p:spPr>
          <a:xfrm>
            <a:off x="9763728" y="168819"/>
            <a:ext cx="2143125" cy="2143125"/>
          </a:xfrm>
          <a:prstGeom prst="rect">
            <a:avLst/>
          </a:prstGeom>
        </p:spPr>
      </p:pic>
    </p:spTree>
    <p:extLst>
      <p:ext uri="{BB962C8B-B14F-4D97-AF65-F5344CB8AC3E}">
        <p14:creationId xmlns:p14="http://schemas.microsoft.com/office/powerpoint/2010/main" val="1664125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 Assistive Tools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Use Assistive Tools: 96.8% don’t use</a:t>
            </a:r>
          </a:p>
          <a:p>
            <a:r>
              <a:rPr lang="en-US" sz="2900" dirty="0"/>
              <a:t>No sentiment and text feedback column </a:t>
            </a:r>
          </a:p>
          <a:p>
            <a:r>
              <a:rPr lang="en-US" sz="2900" dirty="0"/>
              <a:t>Out of the assistive tools, seems like Windows for MAC and JAWS for Windows are used the most.</a:t>
            </a:r>
          </a:p>
        </p:txBody>
      </p:sp>
      <p:pic>
        <p:nvPicPr>
          <p:cNvPr id="5" name="Picture 4" descr="A picture containing text&#10;&#10;Description automatically generated">
            <a:extLst>
              <a:ext uri="{FF2B5EF4-FFF2-40B4-BE49-F238E27FC236}">
                <a16:creationId xmlns:a16="http://schemas.microsoft.com/office/drawing/2014/main" id="{08A2D006-BC73-7F25-7E3E-AB923753D7C2}"/>
              </a:ext>
            </a:extLst>
          </p:cNvPr>
          <p:cNvPicPr>
            <a:picLocks noChangeAspect="1"/>
          </p:cNvPicPr>
          <p:nvPr/>
        </p:nvPicPr>
        <p:blipFill>
          <a:blip r:embed="rId2"/>
          <a:stretch>
            <a:fillRect/>
          </a:stretch>
        </p:blipFill>
        <p:spPr>
          <a:xfrm>
            <a:off x="9590396" y="413413"/>
            <a:ext cx="2260410" cy="2260410"/>
          </a:xfrm>
          <a:prstGeom prst="rect">
            <a:avLst/>
          </a:prstGeom>
        </p:spPr>
      </p:pic>
    </p:spTree>
    <p:extLst>
      <p:ext uri="{BB962C8B-B14F-4D97-AF65-F5344CB8AC3E}">
        <p14:creationId xmlns:p14="http://schemas.microsoft.com/office/powerpoint/2010/main" val="4126738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Accessibility Feedback</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699459"/>
            <a:ext cx="10820400" cy="4351338"/>
          </a:xfrm>
        </p:spPr>
        <p:txBody>
          <a:bodyPr>
            <a:normAutofit/>
          </a:bodyPr>
          <a:lstStyle/>
          <a:p>
            <a:r>
              <a:rPr lang="en-US" dirty="0"/>
              <a:t>Measured through 4 metrics:</a:t>
            </a:r>
          </a:p>
          <a:p>
            <a:pPr marL="971550" lvl="1" indent="-514350">
              <a:buFont typeface="+mj-lt"/>
              <a:buAutoNum type="arabicPeriod"/>
            </a:pPr>
            <a:r>
              <a:rPr lang="en-US" dirty="0"/>
              <a:t>Policy Knowledge: User Satisfaction = 78.4%</a:t>
            </a:r>
          </a:p>
          <a:p>
            <a:pPr marL="971550" lvl="1" indent="-514350">
              <a:buFont typeface="+mj-lt"/>
              <a:buAutoNum type="arabicPeriod"/>
            </a:pPr>
            <a:r>
              <a:rPr lang="en-US" dirty="0"/>
              <a:t>Doc creation impact: User Satisfaction = 64% </a:t>
            </a:r>
          </a:p>
          <a:p>
            <a:pPr marL="971550" lvl="1" indent="-514350">
              <a:buFont typeface="+mj-lt"/>
              <a:buAutoNum type="arabicPeriod"/>
            </a:pPr>
            <a:r>
              <a:rPr lang="en-US" dirty="0"/>
              <a:t>Aware toolkit: User Satisfaction = 58%</a:t>
            </a:r>
          </a:p>
          <a:p>
            <a:pPr marL="971550" lvl="1" indent="-514350">
              <a:buFont typeface="+mj-lt"/>
              <a:buAutoNum type="arabicPeriod"/>
            </a:pPr>
            <a:r>
              <a:rPr lang="en-US" dirty="0"/>
              <a:t>Professional development: User Satisfaction = 72%</a:t>
            </a:r>
          </a:p>
          <a:p>
            <a:r>
              <a:rPr lang="en-US" dirty="0"/>
              <a:t>Frequency analysis shows that difficulty in finding the right information and the search feature are a source of discomfort</a:t>
            </a:r>
          </a:p>
        </p:txBody>
      </p:sp>
      <p:pic>
        <p:nvPicPr>
          <p:cNvPr id="5" name="Picture 4" descr="Icon&#10;&#10;Description automatically generated">
            <a:extLst>
              <a:ext uri="{FF2B5EF4-FFF2-40B4-BE49-F238E27FC236}">
                <a16:creationId xmlns:a16="http://schemas.microsoft.com/office/drawing/2014/main" id="{8F7950DE-5FBA-8C6C-7B2D-39039A1770B6}"/>
              </a:ext>
            </a:extLst>
          </p:cNvPr>
          <p:cNvPicPr>
            <a:picLocks noChangeAspect="1"/>
          </p:cNvPicPr>
          <p:nvPr/>
        </p:nvPicPr>
        <p:blipFill>
          <a:blip r:embed="rId2"/>
          <a:stretch>
            <a:fillRect/>
          </a:stretch>
        </p:blipFill>
        <p:spPr>
          <a:xfrm>
            <a:off x="10148777" y="167651"/>
            <a:ext cx="1773866" cy="1773866"/>
          </a:xfrm>
          <a:prstGeom prst="rect">
            <a:avLst/>
          </a:prstGeom>
        </p:spPr>
      </p:pic>
    </p:spTree>
    <p:extLst>
      <p:ext uri="{BB962C8B-B14F-4D97-AF65-F5344CB8AC3E}">
        <p14:creationId xmlns:p14="http://schemas.microsoft.com/office/powerpoint/2010/main" val="215292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266594"/>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508377113"/>
              </p:ext>
            </p:extLst>
          </p:nvPr>
        </p:nvGraphicFramePr>
        <p:xfrm>
          <a:off x="-505436" y="1801682"/>
          <a:ext cx="5481882" cy="3244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540842" y="2203936"/>
            <a:ext cx="1219043" cy="914691"/>
          </a:xfrm>
        </p:spPr>
        <p:txBody>
          <a:bodyPr>
            <a:noAutofit/>
          </a:bodyPr>
          <a:lstStyle/>
          <a:p>
            <a:pPr algn="ctr"/>
            <a:r>
              <a:rPr lang="en-US" sz="2000" dirty="0"/>
              <a:t>Search Feature</a:t>
            </a:r>
          </a:p>
        </p:txBody>
      </p:sp>
      <p:graphicFrame>
        <p:nvGraphicFramePr>
          <p:cNvPr id="4" name="Content Placeholder 3">
            <a:extLst>
              <a:ext uri="{FF2B5EF4-FFF2-40B4-BE49-F238E27FC236}">
                <a16:creationId xmlns:a16="http://schemas.microsoft.com/office/drawing/2014/main" id="{B088634E-8844-FBC6-B183-87887F238EEC}"/>
              </a:ext>
            </a:extLst>
          </p:cNvPr>
          <p:cNvGraphicFramePr>
            <a:graphicFrameLocks/>
          </p:cNvGraphicFramePr>
          <p:nvPr/>
        </p:nvGraphicFramePr>
        <p:xfrm>
          <a:off x="3421795" y="1806921"/>
          <a:ext cx="5481882" cy="32441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nvGraphicFramePr>
        <p:xfrm>
          <a:off x="7215556" y="1801681"/>
          <a:ext cx="5481882" cy="324415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Text Placeholder 2">
            <a:extLst>
              <a:ext uri="{FF2B5EF4-FFF2-40B4-BE49-F238E27FC236}">
                <a16:creationId xmlns:a16="http://schemas.microsoft.com/office/drawing/2014/main" id="{65BB8629-BF5E-951B-08BA-D3CE2FF3FCA5}"/>
              </a:ext>
            </a:extLst>
          </p:cNvPr>
          <p:cNvSpPr txBox="1">
            <a:spLocks/>
          </p:cNvSpPr>
          <p:nvPr/>
        </p:nvSpPr>
        <p:spPr>
          <a:xfrm>
            <a:off x="4468073" y="2203937"/>
            <a:ext cx="1219043" cy="91469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Site Layout</a:t>
            </a:r>
          </a:p>
        </p:txBody>
      </p:sp>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8228886" y="2286000"/>
            <a:ext cx="1349582" cy="999683"/>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900" dirty="0"/>
              <a:t>Difficulty finding info</a:t>
            </a:r>
          </a:p>
        </p:txBody>
      </p:sp>
      <p:pic>
        <p:nvPicPr>
          <p:cNvPr id="3" name="Picture 2" descr="Icon&#10;&#10;Description automatically generated">
            <a:extLst>
              <a:ext uri="{FF2B5EF4-FFF2-40B4-BE49-F238E27FC236}">
                <a16:creationId xmlns:a16="http://schemas.microsoft.com/office/drawing/2014/main" id="{20F41303-CE20-E5BE-830E-0E2A5A8A28C3}"/>
              </a:ext>
            </a:extLst>
          </p:cNvPr>
          <p:cNvPicPr>
            <a:picLocks noChangeAspect="1"/>
          </p:cNvPicPr>
          <p:nvPr/>
        </p:nvPicPr>
        <p:blipFill>
          <a:blip r:embed="rId17"/>
          <a:stretch>
            <a:fillRect/>
          </a:stretch>
        </p:blipFill>
        <p:spPr>
          <a:xfrm>
            <a:off x="10148777" y="167651"/>
            <a:ext cx="1773866" cy="1773866"/>
          </a:xfrm>
          <a:prstGeom prst="rect">
            <a:avLst/>
          </a:prstGeom>
        </p:spPr>
      </p:pic>
    </p:spTree>
    <p:extLst>
      <p:ext uri="{BB962C8B-B14F-4D97-AF65-F5344CB8AC3E}">
        <p14:creationId xmlns:p14="http://schemas.microsoft.com/office/powerpoint/2010/main" val="295490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About</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ormAutofit fontScale="92500" lnSpcReduction="10000"/>
          </a:bodyPr>
          <a:lstStyle/>
          <a:p>
            <a:r>
              <a:rPr lang="en-US" sz="2800" dirty="0">
                <a:effectLst/>
                <a:latin typeface="Calibri" panose="020F0502020204030204" pitchFamily="34" charset="0"/>
                <a:ea typeface="Calibri" panose="020F0502020204030204" pitchFamily="34" charset="0"/>
              </a:rPr>
              <a:t>The University Faculty Senate's Computing Services Committee asked faculty and staff to respond to an online survey about campus computing services and technology.</a:t>
            </a:r>
          </a:p>
          <a:p>
            <a:endParaRPr lang="en-US" sz="2800" dirty="0">
              <a:effectLst/>
              <a:latin typeface="Calibri" panose="020F0502020204030204" pitchFamily="34" charset="0"/>
              <a:ea typeface="Calibri" panose="020F0502020204030204" pitchFamily="34" charset="0"/>
            </a:endParaRPr>
          </a:p>
          <a:p>
            <a:r>
              <a:rPr lang="en-US" sz="2800" dirty="0">
                <a:effectLst/>
                <a:latin typeface="Calibri" panose="020F0502020204030204" pitchFamily="34" charset="0"/>
                <a:ea typeface="Calibri" panose="020F0502020204030204" pitchFamily="34" charset="0"/>
              </a:rPr>
              <a:t>The survey ran from the end of September to midway through October.</a:t>
            </a:r>
          </a:p>
          <a:p>
            <a:r>
              <a:rPr lang="en-US" sz="2800" dirty="0">
                <a:effectLst/>
                <a:latin typeface="Calibri" panose="020F0502020204030204" pitchFamily="34" charset="0"/>
                <a:ea typeface="Calibri" panose="020F0502020204030204" pitchFamily="34" charset="0"/>
              </a:rPr>
              <a:t> </a:t>
            </a:r>
          </a:p>
          <a:p>
            <a:r>
              <a:rPr lang="en-US" sz="2800" dirty="0">
                <a:effectLst/>
                <a:latin typeface="Calibri" panose="020F0502020204030204" pitchFamily="34" charset="0"/>
                <a:ea typeface="Calibri" panose="020F0502020204030204" pitchFamily="34" charset="0"/>
              </a:rPr>
              <a:t>The response rate was nearly 30% of those we sent it out too. </a:t>
            </a:r>
          </a:p>
          <a:p>
            <a:endParaRPr lang="en-US" sz="2800" dirty="0">
              <a:effectLst/>
              <a:latin typeface="Calibri" panose="020F0502020204030204" pitchFamily="34" charset="0"/>
              <a:ea typeface="Calibri" panose="020F0502020204030204" pitchFamily="34" charset="0"/>
            </a:endParaRPr>
          </a:p>
          <a:p>
            <a:r>
              <a:rPr lang="en-US" sz="2800" dirty="0">
                <a:effectLst/>
                <a:latin typeface="Calibri" panose="020F0502020204030204" pitchFamily="34" charset="0"/>
                <a:ea typeface="Calibri" panose="020F0502020204030204" pitchFamily="34" charset="0"/>
              </a:rPr>
              <a:t>Most of the questions are Likert Scale questions (multiple choice agree to disagree), but we did include a number or free text boxes.  </a:t>
            </a:r>
            <a:endParaRPr lang="en-IN"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78992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266594"/>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nvPr>
        </p:nvGraphicFramePr>
        <p:xfrm>
          <a:off x="1788166" y="1600208"/>
          <a:ext cx="8615668" cy="4325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3512642" y="2309444"/>
            <a:ext cx="1868250" cy="914691"/>
          </a:xfrm>
        </p:spPr>
        <p:txBody>
          <a:bodyPr>
            <a:noAutofit/>
          </a:bodyPr>
          <a:lstStyle/>
          <a:p>
            <a:pPr algn="ctr"/>
            <a:r>
              <a:rPr lang="en-US" sz="2000" dirty="0"/>
              <a:t>Issues with Accessibility Policy</a:t>
            </a:r>
          </a:p>
        </p:txBody>
      </p:sp>
      <p:pic>
        <p:nvPicPr>
          <p:cNvPr id="3" name="Picture 2" descr="Icon&#10;&#10;Description automatically generated">
            <a:extLst>
              <a:ext uri="{FF2B5EF4-FFF2-40B4-BE49-F238E27FC236}">
                <a16:creationId xmlns:a16="http://schemas.microsoft.com/office/drawing/2014/main" id="{9E723163-9B45-577C-B2BF-B43FDB795D06}"/>
              </a:ext>
            </a:extLst>
          </p:cNvPr>
          <p:cNvPicPr>
            <a:picLocks noChangeAspect="1"/>
          </p:cNvPicPr>
          <p:nvPr/>
        </p:nvPicPr>
        <p:blipFill>
          <a:blip r:embed="rId7"/>
          <a:stretch>
            <a:fillRect/>
          </a:stretch>
        </p:blipFill>
        <p:spPr>
          <a:xfrm>
            <a:off x="10148777" y="167651"/>
            <a:ext cx="1773866" cy="1773866"/>
          </a:xfrm>
          <a:prstGeom prst="rect">
            <a:avLst/>
          </a:prstGeom>
        </p:spPr>
      </p:pic>
    </p:spTree>
    <p:extLst>
      <p:ext uri="{BB962C8B-B14F-4D97-AF65-F5344CB8AC3E}">
        <p14:creationId xmlns:p14="http://schemas.microsoft.com/office/powerpoint/2010/main" val="393212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7712828-DF70-D2EC-058C-22A7D8B537B4}"/>
              </a:ext>
            </a:extLst>
          </p:cNvPr>
          <p:cNvPicPr>
            <a:picLocks noChangeAspect="1"/>
          </p:cNvPicPr>
          <p:nvPr/>
        </p:nvPicPr>
        <p:blipFill>
          <a:blip r:embed="rId2"/>
          <a:stretch>
            <a:fillRect/>
          </a:stretch>
        </p:blipFill>
        <p:spPr>
          <a:xfrm>
            <a:off x="9386135" y="1578897"/>
            <a:ext cx="2648371" cy="1370532"/>
          </a:xfrm>
          <a:prstGeom prst="rect">
            <a:avLst/>
          </a:prstGeom>
        </p:spPr>
      </p:pic>
      <p:sp>
        <p:nvSpPr>
          <p:cNvPr id="19" name="Rectangle 18">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526073" y="4716500"/>
            <a:ext cx="11139854" cy="930447"/>
          </a:xfrm>
          <a:solidFill>
            <a:schemeClr val="bg1"/>
          </a:solidFill>
        </p:spPr>
        <p:txBody>
          <a:bodyPr vert="horz" lIns="91440" tIns="45720" rIns="91440" bIns="45720" rtlCol="0" anchor="b">
            <a:normAutofit/>
          </a:bodyPr>
          <a:lstStyle/>
          <a:p>
            <a:pPr algn="ctr"/>
            <a:r>
              <a:rPr lang="en-US" dirty="0">
                <a:solidFill>
                  <a:srgbClr val="F76900"/>
                </a:solidFill>
                <a:cs typeface="+mn-cs"/>
              </a:rPr>
              <a:t>IT Challenges</a:t>
            </a:r>
          </a:p>
        </p:txBody>
      </p:sp>
      <p:pic>
        <p:nvPicPr>
          <p:cNvPr id="10" name="Picture 9">
            <a:extLst>
              <a:ext uri="{FF2B5EF4-FFF2-40B4-BE49-F238E27FC236}">
                <a16:creationId xmlns:a16="http://schemas.microsoft.com/office/drawing/2014/main" id="{9A0D244B-53F0-D6C0-96BA-729C7F6DE970}"/>
              </a:ext>
            </a:extLst>
          </p:cNvPr>
          <p:cNvPicPr>
            <a:picLocks noChangeAspect="1"/>
          </p:cNvPicPr>
          <p:nvPr/>
        </p:nvPicPr>
        <p:blipFill>
          <a:blip r:embed="rId3"/>
          <a:stretch>
            <a:fillRect/>
          </a:stretch>
        </p:blipFill>
        <p:spPr>
          <a:xfrm>
            <a:off x="6245757" y="1593099"/>
            <a:ext cx="2659472" cy="1356330"/>
          </a:xfrm>
          <a:prstGeom prst="rect">
            <a:avLst/>
          </a:prstGeom>
        </p:spPr>
      </p:pic>
      <p:pic>
        <p:nvPicPr>
          <p:cNvPr id="5" name="Picture 4" descr="Icon&#10;&#10;Description automatically generated">
            <a:extLst>
              <a:ext uri="{FF2B5EF4-FFF2-40B4-BE49-F238E27FC236}">
                <a16:creationId xmlns:a16="http://schemas.microsoft.com/office/drawing/2014/main" id="{3B21D033-9975-C9A4-9FF9-93E0E8C10042}"/>
              </a:ext>
            </a:extLst>
          </p:cNvPr>
          <p:cNvPicPr>
            <a:picLocks noChangeAspect="1"/>
          </p:cNvPicPr>
          <p:nvPr/>
        </p:nvPicPr>
        <p:blipFill>
          <a:blip r:embed="rId4"/>
          <a:stretch>
            <a:fillRect/>
          </a:stretch>
        </p:blipFill>
        <p:spPr>
          <a:xfrm>
            <a:off x="3290143" y="983211"/>
            <a:ext cx="2646677" cy="2646677"/>
          </a:xfrm>
          <a:prstGeom prst="rect">
            <a:avLst/>
          </a:prstGeom>
        </p:spPr>
      </p:pic>
      <p:cxnSp>
        <p:nvCxnSpPr>
          <p:cNvPr id="21" name="Straight Connector 20">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125EA38-5180-2C96-5CEE-EE33BCECF775}"/>
              </a:ext>
            </a:extLst>
          </p:cNvPr>
          <p:cNvPicPr>
            <a:picLocks noChangeAspect="1"/>
          </p:cNvPicPr>
          <p:nvPr/>
        </p:nvPicPr>
        <p:blipFill>
          <a:blip r:embed="rId5"/>
          <a:stretch>
            <a:fillRect/>
          </a:stretch>
        </p:blipFill>
        <p:spPr>
          <a:xfrm>
            <a:off x="273435" y="1635485"/>
            <a:ext cx="2648372" cy="1370533"/>
          </a:xfrm>
          <a:prstGeom prst="rect">
            <a:avLst/>
          </a:prstGeom>
        </p:spPr>
      </p:pic>
      <p:cxnSp>
        <p:nvCxnSpPr>
          <p:cNvPr id="25" name="Straight Connector 24">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554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Common reasons for dissatisfaction</a:t>
            </a:r>
          </a:p>
        </p:txBody>
      </p:sp>
      <p:graphicFrame>
        <p:nvGraphicFramePr>
          <p:cNvPr id="7" name="Content Placeholder 3">
            <a:extLst>
              <a:ext uri="{FF2B5EF4-FFF2-40B4-BE49-F238E27FC236}">
                <a16:creationId xmlns:a16="http://schemas.microsoft.com/office/drawing/2014/main" id="{F56A1098-2988-778A-1713-E730C74D5B4E}"/>
              </a:ext>
            </a:extLst>
          </p:cNvPr>
          <p:cNvGraphicFramePr>
            <a:graphicFrameLocks noGrp="1"/>
          </p:cNvGraphicFramePr>
          <p:nvPr>
            <p:ph sz="half" idx="2"/>
            <p:extLst>
              <p:ext uri="{D42A27DB-BD31-4B8C-83A1-F6EECF244321}">
                <p14:modId xmlns:p14="http://schemas.microsoft.com/office/powerpoint/2010/main" val="1028347713"/>
              </p:ext>
            </p:extLst>
          </p:nvPr>
        </p:nvGraphicFramePr>
        <p:xfrm>
          <a:off x="486508" y="1566545"/>
          <a:ext cx="11324916" cy="4069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Icon&#10;&#10;Description automatically generated">
            <a:extLst>
              <a:ext uri="{FF2B5EF4-FFF2-40B4-BE49-F238E27FC236}">
                <a16:creationId xmlns:a16="http://schemas.microsoft.com/office/drawing/2014/main" id="{520A83EF-0771-F925-308E-799DE8C8BC08}"/>
              </a:ext>
            </a:extLst>
          </p:cNvPr>
          <p:cNvPicPr>
            <a:picLocks noChangeAspect="1"/>
          </p:cNvPicPr>
          <p:nvPr/>
        </p:nvPicPr>
        <p:blipFill>
          <a:blip r:embed="rId7"/>
          <a:stretch>
            <a:fillRect/>
          </a:stretch>
        </p:blipFill>
        <p:spPr>
          <a:xfrm>
            <a:off x="9204173" y="0"/>
            <a:ext cx="2100723" cy="2100723"/>
          </a:xfrm>
          <a:prstGeom prst="rect">
            <a:avLst/>
          </a:prstGeom>
        </p:spPr>
      </p:pic>
    </p:spTree>
    <p:extLst>
      <p:ext uri="{BB962C8B-B14F-4D97-AF65-F5344CB8AC3E}">
        <p14:creationId xmlns:p14="http://schemas.microsoft.com/office/powerpoint/2010/main" val="291008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3273353230"/>
              </p:ext>
            </p:extLst>
          </p:nvPr>
        </p:nvGraphicFramePr>
        <p:xfrm>
          <a:off x="-409742" y="1812851"/>
          <a:ext cx="7884430" cy="3726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1222744" y="2540392"/>
            <a:ext cx="1722475" cy="462603"/>
          </a:xfrm>
        </p:spPr>
        <p:txBody>
          <a:bodyPr>
            <a:noAutofit/>
          </a:bodyPr>
          <a:lstStyle/>
          <a:p>
            <a:pPr algn="ctr"/>
            <a:r>
              <a:rPr lang="en-US" sz="2000" dirty="0"/>
              <a:t>Support</a:t>
            </a:r>
          </a:p>
        </p:txBody>
      </p:sp>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extLst>
              <p:ext uri="{D42A27DB-BD31-4B8C-83A1-F6EECF244321}">
                <p14:modId xmlns:p14="http://schemas.microsoft.com/office/powerpoint/2010/main" val="3050290045"/>
              </p:ext>
            </p:extLst>
          </p:nvPr>
        </p:nvGraphicFramePr>
        <p:xfrm>
          <a:off x="5146158" y="1697665"/>
          <a:ext cx="8092170" cy="41117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6639414" y="2395936"/>
            <a:ext cx="1930909" cy="70621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Answers.com</a:t>
            </a:r>
          </a:p>
        </p:txBody>
      </p:sp>
      <p:pic>
        <p:nvPicPr>
          <p:cNvPr id="3" name="Picture 2" descr="Icon&#10;&#10;Description automatically generated">
            <a:extLst>
              <a:ext uri="{FF2B5EF4-FFF2-40B4-BE49-F238E27FC236}">
                <a16:creationId xmlns:a16="http://schemas.microsoft.com/office/drawing/2014/main" id="{EA55C3E9-EE25-2B92-D509-F271F2AB924F}"/>
              </a:ext>
            </a:extLst>
          </p:cNvPr>
          <p:cNvPicPr>
            <a:picLocks noChangeAspect="1"/>
          </p:cNvPicPr>
          <p:nvPr/>
        </p:nvPicPr>
        <p:blipFill>
          <a:blip r:embed="rId12"/>
          <a:stretch>
            <a:fillRect/>
          </a:stretch>
        </p:blipFill>
        <p:spPr>
          <a:xfrm>
            <a:off x="10229978" y="83515"/>
            <a:ext cx="1930177" cy="1930177"/>
          </a:xfrm>
          <a:prstGeom prst="rect">
            <a:avLst/>
          </a:prstGeom>
        </p:spPr>
      </p:pic>
    </p:spTree>
    <p:extLst>
      <p:ext uri="{BB962C8B-B14F-4D97-AF65-F5344CB8AC3E}">
        <p14:creationId xmlns:p14="http://schemas.microsoft.com/office/powerpoint/2010/main" val="247574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4111601810"/>
              </p:ext>
            </p:extLst>
          </p:nvPr>
        </p:nvGraphicFramePr>
        <p:xfrm>
          <a:off x="-409742" y="1812851"/>
          <a:ext cx="7884430" cy="3726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1222744" y="2540392"/>
            <a:ext cx="1722475" cy="462603"/>
          </a:xfrm>
        </p:spPr>
        <p:txBody>
          <a:bodyPr>
            <a:noAutofit/>
          </a:bodyPr>
          <a:lstStyle/>
          <a:p>
            <a:pPr algn="ctr"/>
            <a:r>
              <a:rPr lang="en-US" sz="2000" dirty="0"/>
              <a:t>Hardware</a:t>
            </a:r>
          </a:p>
        </p:txBody>
      </p:sp>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extLst>
              <p:ext uri="{D42A27DB-BD31-4B8C-83A1-F6EECF244321}">
                <p14:modId xmlns:p14="http://schemas.microsoft.com/office/powerpoint/2010/main" val="492641535"/>
              </p:ext>
            </p:extLst>
          </p:nvPr>
        </p:nvGraphicFramePr>
        <p:xfrm>
          <a:off x="5213445" y="1546747"/>
          <a:ext cx="8024883" cy="42626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6647060" y="2432773"/>
            <a:ext cx="1985036" cy="70621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Blackboard</a:t>
            </a:r>
          </a:p>
        </p:txBody>
      </p:sp>
      <p:pic>
        <p:nvPicPr>
          <p:cNvPr id="3" name="Picture 2" descr="Icon&#10;&#10;Description automatically generated">
            <a:extLst>
              <a:ext uri="{FF2B5EF4-FFF2-40B4-BE49-F238E27FC236}">
                <a16:creationId xmlns:a16="http://schemas.microsoft.com/office/drawing/2014/main" id="{CDA56AB1-2455-D6F8-1469-6404999F833C}"/>
              </a:ext>
            </a:extLst>
          </p:cNvPr>
          <p:cNvPicPr>
            <a:picLocks noChangeAspect="1"/>
          </p:cNvPicPr>
          <p:nvPr/>
        </p:nvPicPr>
        <p:blipFill>
          <a:blip r:embed="rId12"/>
          <a:stretch>
            <a:fillRect/>
          </a:stretch>
        </p:blipFill>
        <p:spPr>
          <a:xfrm>
            <a:off x="10295101" y="170666"/>
            <a:ext cx="1755873" cy="1755873"/>
          </a:xfrm>
          <a:prstGeom prst="rect">
            <a:avLst/>
          </a:prstGeom>
        </p:spPr>
      </p:pic>
    </p:spTree>
    <p:extLst>
      <p:ext uri="{BB962C8B-B14F-4D97-AF65-F5344CB8AC3E}">
        <p14:creationId xmlns:p14="http://schemas.microsoft.com/office/powerpoint/2010/main" val="2496678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Security</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77.65% agree that Security has Min impact on their work</a:t>
            </a:r>
          </a:p>
          <a:p>
            <a:r>
              <a:rPr lang="en-US" sz="2900" dirty="0"/>
              <a:t>86.19% users agree </a:t>
            </a:r>
            <a:r>
              <a:rPr lang="en-US" sz="2900" dirty="0" err="1"/>
              <a:t>wrt</a:t>
            </a:r>
            <a:r>
              <a:rPr lang="en-US" sz="2900" dirty="0"/>
              <a:t> Effective communication</a:t>
            </a:r>
          </a:p>
          <a:p>
            <a:r>
              <a:rPr lang="en-US" sz="2900" dirty="0"/>
              <a:t>85.34% users know who to talk to </a:t>
            </a:r>
            <a:r>
              <a:rPr lang="en-US" sz="2900" dirty="0" err="1"/>
              <a:t>wrt</a:t>
            </a:r>
            <a:r>
              <a:rPr lang="en-US" sz="2900" dirty="0"/>
              <a:t> security</a:t>
            </a:r>
          </a:p>
          <a:p>
            <a:r>
              <a:rPr lang="en-US" sz="2900" dirty="0"/>
              <a:t>65.29% take the yearly training</a:t>
            </a:r>
          </a:p>
          <a:p>
            <a:r>
              <a:rPr lang="en-US" sz="2900" dirty="0"/>
              <a:t>Training </a:t>
            </a:r>
            <a:r>
              <a:rPr lang="en-US" sz="2900" dirty="0" err="1"/>
              <a:t>wrt</a:t>
            </a:r>
            <a:r>
              <a:rPr lang="en-US" sz="2900" dirty="0"/>
              <a:t> security is necessary and multifactor authentication is an issue if phone isn’t working.</a:t>
            </a:r>
          </a:p>
        </p:txBody>
      </p:sp>
      <p:pic>
        <p:nvPicPr>
          <p:cNvPr id="10" name="Picture 9" descr="Icon&#10;&#10;Description automatically generated">
            <a:extLst>
              <a:ext uri="{FF2B5EF4-FFF2-40B4-BE49-F238E27FC236}">
                <a16:creationId xmlns:a16="http://schemas.microsoft.com/office/drawing/2014/main" id="{3DC68A2F-97F7-3B39-3107-AF51E4434895}"/>
              </a:ext>
            </a:extLst>
          </p:cNvPr>
          <p:cNvPicPr>
            <a:picLocks noChangeAspect="1"/>
          </p:cNvPicPr>
          <p:nvPr/>
        </p:nvPicPr>
        <p:blipFill>
          <a:blip r:embed="rId2"/>
          <a:stretch>
            <a:fillRect/>
          </a:stretch>
        </p:blipFill>
        <p:spPr>
          <a:xfrm>
            <a:off x="10079325" y="118652"/>
            <a:ext cx="1818508" cy="1818508"/>
          </a:xfrm>
          <a:prstGeom prst="rect">
            <a:avLst/>
          </a:prstGeom>
        </p:spPr>
      </p:pic>
    </p:spTree>
    <p:extLst>
      <p:ext uri="{BB962C8B-B14F-4D97-AF65-F5344CB8AC3E}">
        <p14:creationId xmlns:p14="http://schemas.microsoft.com/office/powerpoint/2010/main" val="130580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err="1"/>
              <a:t>Playposit</a:t>
            </a:r>
            <a:endParaRPr lang="en-US" dirty="0"/>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88.09% users are happy with the software</a:t>
            </a:r>
          </a:p>
          <a:p>
            <a:r>
              <a:rPr lang="en-US" sz="2900" dirty="0"/>
              <a:t>Only one text feedback - Clunky</a:t>
            </a:r>
          </a:p>
        </p:txBody>
      </p:sp>
      <p:pic>
        <p:nvPicPr>
          <p:cNvPr id="5" name="Picture 4" descr="Logo, company name&#10;&#10;Description automatically generated">
            <a:extLst>
              <a:ext uri="{FF2B5EF4-FFF2-40B4-BE49-F238E27FC236}">
                <a16:creationId xmlns:a16="http://schemas.microsoft.com/office/drawing/2014/main" id="{AF3A04AF-7FF3-AFF5-2BE6-9DB676687B50}"/>
              </a:ext>
            </a:extLst>
          </p:cNvPr>
          <p:cNvPicPr>
            <a:picLocks noChangeAspect="1"/>
          </p:cNvPicPr>
          <p:nvPr/>
        </p:nvPicPr>
        <p:blipFill>
          <a:blip r:embed="rId2"/>
          <a:stretch>
            <a:fillRect/>
          </a:stretch>
        </p:blipFill>
        <p:spPr>
          <a:xfrm>
            <a:off x="5006163" y="3586716"/>
            <a:ext cx="7022805" cy="2340935"/>
          </a:xfrm>
          <a:prstGeom prst="rect">
            <a:avLst/>
          </a:prstGeom>
        </p:spPr>
      </p:pic>
    </p:spTree>
    <p:extLst>
      <p:ext uri="{BB962C8B-B14F-4D97-AF65-F5344CB8AC3E}">
        <p14:creationId xmlns:p14="http://schemas.microsoft.com/office/powerpoint/2010/main" val="2362222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Google Suite</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96.15% users are happy with the software</a:t>
            </a:r>
          </a:p>
          <a:p>
            <a:r>
              <a:rPr lang="en-US" sz="2900" dirty="0"/>
              <a:t>Only 2 responses so couldn’t run Topic Modeling </a:t>
            </a:r>
          </a:p>
        </p:txBody>
      </p:sp>
      <p:pic>
        <p:nvPicPr>
          <p:cNvPr id="10" name="Picture 9" descr="A screenshot of a video game&#10;&#10;Description automatically generated with medium confidence">
            <a:extLst>
              <a:ext uri="{FF2B5EF4-FFF2-40B4-BE49-F238E27FC236}">
                <a16:creationId xmlns:a16="http://schemas.microsoft.com/office/drawing/2014/main" id="{4C52919E-8010-021C-4EE2-C788E09ACC04}"/>
              </a:ext>
            </a:extLst>
          </p:cNvPr>
          <p:cNvPicPr>
            <a:picLocks noChangeAspect="1"/>
          </p:cNvPicPr>
          <p:nvPr/>
        </p:nvPicPr>
        <p:blipFill>
          <a:blip r:embed="rId2"/>
          <a:stretch>
            <a:fillRect/>
          </a:stretch>
        </p:blipFill>
        <p:spPr>
          <a:xfrm>
            <a:off x="8502724" y="3734021"/>
            <a:ext cx="3273424" cy="2055406"/>
          </a:xfrm>
          <a:prstGeom prst="rect">
            <a:avLst/>
          </a:prstGeom>
        </p:spPr>
      </p:pic>
    </p:spTree>
    <p:extLst>
      <p:ext uri="{BB962C8B-B14F-4D97-AF65-F5344CB8AC3E}">
        <p14:creationId xmlns:p14="http://schemas.microsoft.com/office/powerpoint/2010/main" val="78352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4CFD-B75E-F6BC-74FF-9E9AA077CB08}"/>
              </a:ext>
            </a:extLst>
          </p:cNvPr>
          <p:cNvSpPr>
            <a:spLocks noGrp="1"/>
          </p:cNvSpPr>
          <p:nvPr>
            <p:ph type="title"/>
          </p:nvPr>
        </p:nvSpPr>
        <p:spPr>
          <a:xfrm>
            <a:off x="838200" y="928650"/>
            <a:ext cx="10515600" cy="4291935"/>
          </a:xfrm>
        </p:spPr>
        <p:txBody>
          <a:bodyPr/>
          <a:lstStyle/>
          <a:p>
            <a:pPr algn="ctr"/>
            <a:r>
              <a:rPr lang="en-US"/>
              <a:t>Conclusion?</a:t>
            </a:r>
            <a:endParaRPr lang="en-IN" dirty="0"/>
          </a:p>
        </p:txBody>
      </p:sp>
    </p:spTree>
    <p:extLst>
      <p:ext uri="{BB962C8B-B14F-4D97-AF65-F5344CB8AC3E}">
        <p14:creationId xmlns:p14="http://schemas.microsoft.com/office/powerpoint/2010/main" val="1246945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811-9604-F444-BC5E-A94434CEC309}"/>
              </a:ext>
            </a:extLst>
          </p:cNvPr>
          <p:cNvSpPr>
            <a:spLocks noGrp="1"/>
          </p:cNvSpPr>
          <p:nvPr>
            <p:ph type="title"/>
          </p:nvPr>
        </p:nvSpPr>
        <p:spPr/>
        <p:txBody>
          <a:bodyPr/>
          <a:lstStyle/>
          <a:p>
            <a:r>
              <a:rPr lang="en-US" dirty="0"/>
              <a:t>Thank You</a:t>
            </a:r>
            <a:br>
              <a:rPr lang="en-US" dirty="0"/>
            </a:br>
            <a:r>
              <a:rPr lang="en-US" dirty="0"/>
              <a:t>Questions?</a:t>
            </a:r>
          </a:p>
        </p:txBody>
      </p:sp>
      <p:pic>
        <p:nvPicPr>
          <p:cNvPr id="6" name="Picture 5">
            <a:extLst>
              <a:ext uri="{FF2B5EF4-FFF2-40B4-BE49-F238E27FC236}">
                <a16:creationId xmlns:a16="http://schemas.microsoft.com/office/drawing/2014/main" id="{7B202309-9E9B-E8BE-10F5-4BE152069C90}"/>
              </a:ext>
            </a:extLst>
          </p:cNvPr>
          <p:cNvPicPr>
            <a:picLocks noChangeAspect="1"/>
          </p:cNvPicPr>
          <p:nvPr/>
        </p:nvPicPr>
        <p:blipFill>
          <a:blip r:embed="rId2"/>
          <a:stretch>
            <a:fillRect/>
          </a:stretch>
        </p:blipFill>
        <p:spPr>
          <a:xfrm>
            <a:off x="481253" y="289145"/>
            <a:ext cx="2998926" cy="980097"/>
          </a:xfrm>
          <a:prstGeom prst="rect">
            <a:avLst/>
          </a:prstGeom>
        </p:spPr>
      </p:pic>
      <p:pic>
        <p:nvPicPr>
          <p:cNvPr id="3" name="Picture 2" descr="Text&#10;&#10;Description automatically generated">
            <a:extLst>
              <a:ext uri="{FF2B5EF4-FFF2-40B4-BE49-F238E27FC236}">
                <a16:creationId xmlns:a16="http://schemas.microsoft.com/office/drawing/2014/main" id="{86499F6E-8A91-A049-9D43-231E50D97116}"/>
              </a:ext>
            </a:extLst>
          </p:cNvPr>
          <p:cNvPicPr>
            <a:picLocks noChangeAspect="1"/>
          </p:cNvPicPr>
          <p:nvPr/>
        </p:nvPicPr>
        <p:blipFill>
          <a:blip r:embed="rId3"/>
          <a:stretch>
            <a:fillRect/>
          </a:stretch>
        </p:blipFill>
        <p:spPr>
          <a:xfrm>
            <a:off x="561954" y="503595"/>
            <a:ext cx="2682850" cy="437511"/>
          </a:xfrm>
          <a:prstGeom prst="rect">
            <a:avLst/>
          </a:prstGeom>
        </p:spPr>
      </p:pic>
    </p:spTree>
    <p:extLst>
      <p:ext uri="{BB962C8B-B14F-4D97-AF65-F5344CB8AC3E}">
        <p14:creationId xmlns:p14="http://schemas.microsoft.com/office/powerpoint/2010/main" val="391763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Technologies Feedback List</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ormAutofit fontScale="55000" lnSpcReduction="20000"/>
          </a:bodyPr>
          <a:lstStyle/>
          <a:p>
            <a:r>
              <a:rPr lang="en-US" dirty="0"/>
              <a:t>Wireless Network</a:t>
            </a:r>
          </a:p>
          <a:p>
            <a:r>
              <a:rPr lang="en-US" dirty="0" err="1"/>
              <a:t>MySlice</a:t>
            </a:r>
            <a:endParaRPr lang="en-US" dirty="0"/>
          </a:p>
          <a:p>
            <a:r>
              <a:rPr lang="en-US" dirty="0"/>
              <a:t>Zoom</a:t>
            </a:r>
          </a:p>
          <a:p>
            <a:r>
              <a:rPr lang="en-US" dirty="0"/>
              <a:t>Teams</a:t>
            </a:r>
          </a:p>
          <a:p>
            <a:r>
              <a:rPr lang="en-US" dirty="0"/>
              <a:t>Blackboard</a:t>
            </a:r>
          </a:p>
          <a:p>
            <a:r>
              <a:rPr lang="en-US" dirty="0"/>
              <a:t>Kaltura</a:t>
            </a:r>
          </a:p>
          <a:p>
            <a:r>
              <a:rPr lang="en-US" dirty="0"/>
              <a:t>Teaching Tools</a:t>
            </a:r>
          </a:p>
          <a:p>
            <a:r>
              <a:rPr lang="en-US" dirty="0"/>
              <a:t>Assistive Tools</a:t>
            </a:r>
          </a:p>
          <a:p>
            <a:r>
              <a:rPr lang="en-US" dirty="0"/>
              <a:t>Accessibility Feedback</a:t>
            </a:r>
          </a:p>
          <a:p>
            <a:r>
              <a:rPr lang="en-US" dirty="0"/>
              <a:t>IT Challenges</a:t>
            </a:r>
          </a:p>
          <a:p>
            <a:r>
              <a:rPr lang="en-US" dirty="0"/>
              <a:t>Security</a:t>
            </a:r>
          </a:p>
          <a:p>
            <a:r>
              <a:rPr lang="en-US" dirty="0" err="1"/>
              <a:t>Playposit</a:t>
            </a:r>
            <a:endParaRPr lang="en-US" dirty="0"/>
          </a:p>
          <a:p>
            <a:r>
              <a:rPr lang="en-US" dirty="0"/>
              <a:t>Google Suite</a:t>
            </a:r>
          </a:p>
        </p:txBody>
      </p:sp>
    </p:spTree>
    <p:extLst>
      <p:ext uri="{BB962C8B-B14F-4D97-AF65-F5344CB8AC3E}">
        <p14:creationId xmlns:p14="http://schemas.microsoft.com/office/powerpoint/2010/main" val="227699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Wireless Network</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sz="2900" dirty="0"/>
              <a:t>User Satisfaction: 65%</a:t>
            </a:r>
          </a:p>
          <a:p>
            <a:r>
              <a:rPr lang="en-US" dirty="0"/>
              <a:t>Clustering showed following areas of improvement:</a:t>
            </a:r>
          </a:p>
          <a:p>
            <a:pPr lvl="1">
              <a:buFont typeface="Wingdings" panose="05000000000000000000" pitchFamily="2" charset="2"/>
              <a:buChar char="v"/>
            </a:pPr>
            <a:r>
              <a:rPr lang="en-US" dirty="0"/>
              <a:t> Login</a:t>
            </a:r>
          </a:p>
          <a:p>
            <a:pPr lvl="1">
              <a:buFont typeface="Wingdings" panose="05000000000000000000" pitchFamily="2" charset="2"/>
              <a:buChar char="v"/>
            </a:pPr>
            <a:r>
              <a:rPr lang="en-US" dirty="0"/>
              <a:t> Improve connectivity in certain campus regions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b="0" i="0" dirty="0">
              <a:solidFill>
                <a:srgbClr val="212121"/>
              </a:solidFill>
              <a:effectLst/>
              <a:latin typeface="Roboto" panose="02000000000000000000" pitchFamily="2" charset="0"/>
            </a:endParaRPr>
          </a:p>
        </p:txBody>
      </p:sp>
      <p:pic>
        <p:nvPicPr>
          <p:cNvPr id="5" name="Picture 4">
            <a:extLst>
              <a:ext uri="{FF2B5EF4-FFF2-40B4-BE49-F238E27FC236}">
                <a16:creationId xmlns:a16="http://schemas.microsoft.com/office/drawing/2014/main" id="{AF8E05E3-6DBD-F740-C3A6-5298F17D08AA}"/>
              </a:ext>
            </a:extLst>
          </p:cNvPr>
          <p:cNvPicPr>
            <a:picLocks noChangeAspect="1"/>
          </p:cNvPicPr>
          <p:nvPr/>
        </p:nvPicPr>
        <p:blipFill>
          <a:blip r:embed="rId2"/>
          <a:stretch>
            <a:fillRect/>
          </a:stretch>
        </p:blipFill>
        <p:spPr>
          <a:xfrm>
            <a:off x="7694379" y="281838"/>
            <a:ext cx="4497621" cy="919641"/>
          </a:xfrm>
          <a:prstGeom prst="rect">
            <a:avLst/>
          </a:prstGeom>
        </p:spPr>
      </p:pic>
    </p:spTree>
    <p:extLst>
      <p:ext uri="{BB962C8B-B14F-4D97-AF65-F5344CB8AC3E}">
        <p14:creationId xmlns:p14="http://schemas.microsoft.com/office/powerpoint/2010/main" val="402080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extLst>
              <p:ext uri="{D42A27DB-BD31-4B8C-83A1-F6EECF244321}">
                <p14:modId xmlns:p14="http://schemas.microsoft.com/office/powerpoint/2010/main" val="85748667"/>
              </p:ext>
            </p:extLst>
          </p:nvPr>
        </p:nvGraphicFramePr>
        <p:xfrm>
          <a:off x="-409742" y="2093540"/>
          <a:ext cx="7246478" cy="3244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1381026" y="2741528"/>
            <a:ext cx="1219043" cy="462603"/>
          </a:xfrm>
        </p:spPr>
        <p:txBody>
          <a:bodyPr>
            <a:noAutofit/>
          </a:bodyPr>
          <a:lstStyle/>
          <a:p>
            <a:pPr algn="ctr"/>
            <a:r>
              <a:rPr lang="en-US" sz="2000" dirty="0"/>
              <a:t>Login</a:t>
            </a:r>
          </a:p>
        </p:txBody>
      </p:sp>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extLst>
              <p:ext uri="{D42A27DB-BD31-4B8C-83A1-F6EECF244321}">
                <p14:modId xmlns:p14="http://schemas.microsoft.com/office/powerpoint/2010/main" val="1679539232"/>
              </p:ext>
            </p:extLst>
          </p:nvPr>
        </p:nvGraphicFramePr>
        <p:xfrm>
          <a:off x="5045149" y="1749056"/>
          <a:ext cx="6916479" cy="41254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6347637" y="2289440"/>
            <a:ext cx="1557669" cy="91469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Bandwidth</a:t>
            </a:r>
          </a:p>
        </p:txBody>
      </p:sp>
      <p:pic>
        <p:nvPicPr>
          <p:cNvPr id="7" name="Picture 6">
            <a:extLst>
              <a:ext uri="{FF2B5EF4-FFF2-40B4-BE49-F238E27FC236}">
                <a16:creationId xmlns:a16="http://schemas.microsoft.com/office/drawing/2014/main" id="{1644D404-9CBB-E7E1-68C6-7653607D2C18}"/>
              </a:ext>
            </a:extLst>
          </p:cNvPr>
          <p:cNvPicPr>
            <a:picLocks noChangeAspect="1"/>
          </p:cNvPicPr>
          <p:nvPr/>
        </p:nvPicPr>
        <p:blipFill>
          <a:blip r:embed="rId12"/>
          <a:stretch>
            <a:fillRect/>
          </a:stretch>
        </p:blipFill>
        <p:spPr>
          <a:xfrm>
            <a:off x="7694379" y="281838"/>
            <a:ext cx="4497621" cy="919641"/>
          </a:xfrm>
          <a:prstGeom prst="rect">
            <a:avLst/>
          </a:prstGeom>
        </p:spPr>
      </p:pic>
    </p:spTree>
    <p:extLst>
      <p:ext uri="{BB962C8B-B14F-4D97-AF65-F5344CB8AC3E}">
        <p14:creationId xmlns:p14="http://schemas.microsoft.com/office/powerpoint/2010/main" val="2378197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err="1"/>
              <a:t>MySlice</a:t>
            </a:r>
            <a:r>
              <a:rPr lang="en-US" dirty="0"/>
              <a:t> (Recap)</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dirty="0"/>
              <a:t>User Satisfaction : 73%</a:t>
            </a:r>
          </a:p>
          <a:p>
            <a:r>
              <a:rPr lang="en-US" dirty="0"/>
              <a:t>Clustering showed following areas of improvement:</a:t>
            </a:r>
          </a:p>
          <a:p>
            <a:pPr lvl="1">
              <a:buFont typeface="Wingdings" panose="05000000000000000000" pitchFamily="2" charset="2"/>
              <a:buChar char="v"/>
            </a:pPr>
            <a:r>
              <a:rPr lang="en-US" dirty="0"/>
              <a:t> Better navigation </a:t>
            </a:r>
          </a:p>
          <a:p>
            <a:pPr lvl="1">
              <a:buFont typeface="Wingdings" panose="05000000000000000000" pitchFamily="2" charset="2"/>
              <a:buChar char="v"/>
            </a:pPr>
            <a:r>
              <a:rPr lang="en-US" dirty="0"/>
              <a:t> Improve interface</a:t>
            </a:r>
          </a:p>
          <a:p>
            <a:pPr lvl="1">
              <a:buFont typeface="Wingdings" panose="05000000000000000000" pitchFamily="2" charset="2"/>
              <a:buChar char="v"/>
            </a:pPr>
            <a:r>
              <a:rPr lang="en-US" dirty="0"/>
              <a:t> Avoid stale user login issue</a:t>
            </a:r>
          </a:p>
          <a:p>
            <a:pPr lvl="1">
              <a:buFont typeface="Wingdings" panose="05000000000000000000" pitchFamily="2" charset="2"/>
              <a:buChar char="v"/>
            </a:pPr>
            <a:r>
              <a:rPr lang="en-US" dirty="0"/>
              <a:t> Ability to set faculty interface as default</a:t>
            </a:r>
          </a:p>
          <a:p>
            <a:pPr lvl="1">
              <a:buFont typeface="Wingdings" panose="05000000000000000000" pitchFamily="2" charset="2"/>
              <a:buChar char="v"/>
            </a:pPr>
            <a:r>
              <a:rPr lang="en-US" dirty="0"/>
              <a:t> Better communication of changes</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b="0" i="0" dirty="0">
              <a:solidFill>
                <a:srgbClr val="212121"/>
              </a:solidFill>
              <a:effectLst/>
              <a:latin typeface="Roboto" panose="02000000000000000000" pitchFamily="2" charset="0"/>
            </a:endParaRPr>
          </a:p>
        </p:txBody>
      </p:sp>
      <p:pic>
        <p:nvPicPr>
          <p:cNvPr id="8" name="Picture 7">
            <a:extLst>
              <a:ext uri="{FF2B5EF4-FFF2-40B4-BE49-F238E27FC236}">
                <a16:creationId xmlns:a16="http://schemas.microsoft.com/office/drawing/2014/main" id="{693CE554-9E55-D060-0533-227287A50C1F}"/>
              </a:ext>
            </a:extLst>
          </p:cNvPr>
          <p:cNvPicPr>
            <a:picLocks noChangeAspect="1"/>
          </p:cNvPicPr>
          <p:nvPr/>
        </p:nvPicPr>
        <p:blipFill>
          <a:blip r:embed="rId2"/>
          <a:stretch>
            <a:fillRect/>
          </a:stretch>
        </p:blipFill>
        <p:spPr>
          <a:xfrm>
            <a:off x="8323045" y="95299"/>
            <a:ext cx="3748203" cy="1595389"/>
          </a:xfrm>
          <a:prstGeom prst="rect">
            <a:avLst/>
          </a:prstGeom>
        </p:spPr>
      </p:pic>
    </p:spTree>
    <p:extLst>
      <p:ext uri="{BB962C8B-B14F-4D97-AF65-F5344CB8AC3E}">
        <p14:creationId xmlns:p14="http://schemas.microsoft.com/office/powerpoint/2010/main" val="2889076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486508" y="372102"/>
            <a:ext cx="10515600" cy="1325563"/>
          </a:xfrm>
        </p:spPr>
        <p:txBody>
          <a:bodyPr>
            <a:noAutofit/>
          </a:bodyPr>
          <a:lstStyle/>
          <a:p>
            <a:r>
              <a:rPr lang="en-US" dirty="0"/>
              <a:t>Causes of Dissatisfaction</a:t>
            </a:r>
          </a:p>
        </p:txBody>
      </p:sp>
      <p:graphicFrame>
        <p:nvGraphicFramePr>
          <p:cNvPr id="8" name="Content Placeholder 3">
            <a:extLst>
              <a:ext uri="{FF2B5EF4-FFF2-40B4-BE49-F238E27FC236}">
                <a16:creationId xmlns:a16="http://schemas.microsoft.com/office/drawing/2014/main" id="{93D340B6-D1CD-BA4A-D4E9-18CD80A6F369}"/>
              </a:ext>
            </a:extLst>
          </p:cNvPr>
          <p:cNvGraphicFramePr>
            <a:graphicFrameLocks noGrp="1"/>
          </p:cNvGraphicFramePr>
          <p:nvPr>
            <p:ph sz="half" idx="2"/>
          </p:nvPr>
        </p:nvGraphicFramePr>
        <p:xfrm>
          <a:off x="-505436" y="1801682"/>
          <a:ext cx="5481882" cy="3244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a:xfrm>
            <a:off x="557003" y="2312377"/>
            <a:ext cx="1219043" cy="914691"/>
          </a:xfrm>
        </p:spPr>
        <p:txBody>
          <a:bodyPr>
            <a:noAutofit/>
          </a:bodyPr>
          <a:lstStyle/>
          <a:p>
            <a:pPr algn="ctr"/>
            <a:r>
              <a:rPr lang="en-US" sz="2000" dirty="0"/>
              <a:t>Not User Friendly</a:t>
            </a:r>
          </a:p>
        </p:txBody>
      </p:sp>
      <p:sp>
        <p:nvSpPr>
          <p:cNvPr id="3" name="TextBox 2">
            <a:extLst>
              <a:ext uri="{FF2B5EF4-FFF2-40B4-BE49-F238E27FC236}">
                <a16:creationId xmlns:a16="http://schemas.microsoft.com/office/drawing/2014/main" id="{B404C093-1C6F-188B-4D95-D41578DEE119}"/>
              </a:ext>
            </a:extLst>
          </p:cNvPr>
          <p:cNvSpPr txBox="1"/>
          <p:nvPr/>
        </p:nvSpPr>
        <p:spPr>
          <a:xfrm>
            <a:off x="486508" y="5253868"/>
            <a:ext cx="3285392" cy="646331"/>
          </a:xfrm>
          <a:prstGeom prst="rect">
            <a:avLst/>
          </a:prstGeom>
          <a:noFill/>
        </p:spPr>
        <p:txBody>
          <a:bodyPr wrap="square" rtlCol="0">
            <a:spAutoFit/>
          </a:bodyPr>
          <a:lstStyle/>
          <a:p>
            <a:pPr algn="ctr"/>
            <a:r>
              <a:rPr lang="en-IN" dirty="0"/>
              <a:t>7.7% users extremely unhappy</a:t>
            </a:r>
          </a:p>
        </p:txBody>
      </p:sp>
      <p:graphicFrame>
        <p:nvGraphicFramePr>
          <p:cNvPr id="4" name="Content Placeholder 3">
            <a:extLst>
              <a:ext uri="{FF2B5EF4-FFF2-40B4-BE49-F238E27FC236}">
                <a16:creationId xmlns:a16="http://schemas.microsoft.com/office/drawing/2014/main" id="{B088634E-8844-FBC6-B183-87887F238EEC}"/>
              </a:ext>
            </a:extLst>
          </p:cNvPr>
          <p:cNvGraphicFramePr>
            <a:graphicFrameLocks/>
          </p:cNvGraphicFramePr>
          <p:nvPr/>
        </p:nvGraphicFramePr>
        <p:xfrm>
          <a:off x="3421795" y="1806921"/>
          <a:ext cx="5481882" cy="32441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a:extLst>
              <a:ext uri="{FF2B5EF4-FFF2-40B4-BE49-F238E27FC236}">
                <a16:creationId xmlns:a16="http://schemas.microsoft.com/office/drawing/2014/main" id="{4FE8B8EF-254A-2E63-6DBA-DA3763206A5F}"/>
              </a:ext>
            </a:extLst>
          </p:cNvPr>
          <p:cNvGraphicFramePr>
            <a:graphicFrameLocks/>
          </p:cNvGraphicFramePr>
          <p:nvPr/>
        </p:nvGraphicFramePr>
        <p:xfrm>
          <a:off x="7215556" y="1801681"/>
          <a:ext cx="5481882" cy="324415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Text Placeholder 2">
            <a:extLst>
              <a:ext uri="{FF2B5EF4-FFF2-40B4-BE49-F238E27FC236}">
                <a16:creationId xmlns:a16="http://schemas.microsoft.com/office/drawing/2014/main" id="{65BB8629-BF5E-951B-08BA-D3CE2FF3FCA5}"/>
              </a:ext>
            </a:extLst>
          </p:cNvPr>
          <p:cNvSpPr txBox="1">
            <a:spLocks/>
          </p:cNvSpPr>
          <p:nvPr/>
        </p:nvSpPr>
        <p:spPr>
          <a:xfrm>
            <a:off x="4468073" y="2203937"/>
            <a:ext cx="1219043" cy="91469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Site Layout</a:t>
            </a:r>
          </a:p>
        </p:txBody>
      </p:sp>
      <p:sp>
        <p:nvSpPr>
          <p:cNvPr id="10" name="TextBox 9">
            <a:extLst>
              <a:ext uri="{FF2B5EF4-FFF2-40B4-BE49-F238E27FC236}">
                <a16:creationId xmlns:a16="http://schemas.microsoft.com/office/drawing/2014/main" id="{01ADA3D7-FFA1-5646-5727-188394E583B6}"/>
              </a:ext>
            </a:extLst>
          </p:cNvPr>
          <p:cNvSpPr txBox="1"/>
          <p:nvPr/>
        </p:nvSpPr>
        <p:spPr>
          <a:xfrm>
            <a:off x="8313801" y="5253869"/>
            <a:ext cx="3285392" cy="646331"/>
          </a:xfrm>
          <a:prstGeom prst="rect">
            <a:avLst/>
          </a:prstGeom>
          <a:noFill/>
        </p:spPr>
        <p:txBody>
          <a:bodyPr wrap="square" rtlCol="0">
            <a:spAutoFit/>
          </a:bodyPr>
          <a:lstStyle/>
          <a:p>
            <a:pPr algn="ctr"/>
            <a:r>
              <a:rPr lang="en-IN" dirty="0"/>
              <a:t>11% users somewhat unhappy</a:t>
            </a:r>
          </a:p>
        </p:txBody>
      </p:sp>
      <p:sp>
        <p:nvSpPr>
          <p:cNvPr id="11" name="TextBox 10">
            <a:extLst>
              <a:ext uri="{FF2B5EF4-FFF2-40B4-BE49-F238E27FC236}">
                <a16:creationId xmlns:a16="http://schemas.microsoft.com/office/drawing/2014/main" id="{4D0C9563-5E2D-BD7F-A20F-CA3B806816BB}"/>
              </a:ext>
            </a:extLst>
          </p:cNvPr>
          <p:cNvSpPr txBox="1"/>
          <p:nvPr/>
        </p:nvSpPr>
        <p:spPr>
          <a:xfrm>
            <a:off x="4555846" y="5253870"/>
            <a:ext cx="3285392" cy="369332"/>
          </a:xfrm>
          <a:prstGeom prst="rect">
            <a:avLst/>
          </a:prstGeom>
          <a:noFill/>
        </p:spPr>
        <p:txBody>
          <a:bodyPr wrap="square" rtlCol="0">
            <a:spAutoFit/>
          </a:bodyPr>
          <a:lstStyle/>
          <a:p>
            <a:pPr algn="ctr"/>
            <a:r>
              <a:rPr lang="en-IN" dirty="0"/>
              <a:t>12% users unhappy</a:t>
            </a:r>
          </a:p>
        </p:txBody>
      </p:sp>
      <p:sp>
        <p:nvSpPr>
          <p:cNvPr id="12" name="Text Placeholder 2">
            <a:extLst>
              <a:ext uri="{FF2B5EF4-FFF2-40B4-BE49-F238E27FC236}">
                <a16:creationId xmlns:a16="http://schemas.microsoft.com/office/drawing/2014/main" id="{B66EDCA6-D7EE-F93E-B8C5-9592940989E8}"/>
              </a:ext>
            </a:extLst>
          </p:cNvPr>
          <p:cNvSpPr txBox="1">
            <a:spLocks/>
          </p:cNvSpPr>
          <p:nvPr/>
        </p:nvSpPr>
        <p:spPr>
          <a:xfrm>
            <a:off x="8277995" y="2203938"/>
            <a:ext cx="1219043" cy="914691"/>
          </a:xfrm>
          <a:prstGeom prst="rect">
            <a:avLst/>
          </a:prstGeom>
        </p:spPr>
        <p:txBody>
          <a:bodyPr vert="horz" lIns="0" tIns="45720" rIns="0" bIns="45720" rtlCol="0" anchor="b">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b="1"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Site Layout</a:t>
            </a:r>
          </a:p>
        </p:txBody>
      </p:sp>
      <p:pic>
        <p:nvPicPr>
          <p:cNvPr id="7" name="Picture 6">
            <a:extLst>
              <a:ext uri="{FF2B5EF4-FFF2-40B4-BE49-F238E27FC236}">
                <a16:creationId xmlns:a16="http://schemas.microsoft.com/office/drawing/2014/main" id="{65599871-34C7-BFE3-8A6A-6C007A01FACA}"/>
              </a:ext>
            </a:extLst>
          </p:cNvPr>
          <p:cNvPicPr>
            <a:picLocks noChangeAspect="1"/>
          </p:cNvPicPr>
          <p:nvPr/>
        </p:nvPicPr>
        <p:blipFill>
          <a:blip r:embed="rId17"/>
          <a:stretch>
            <a:fillRect/>
          </a:stretch>
        </p:blipFill>
        <p:spPr>
          <a:xfrm>
            <a:off x="8323045" y="95299"/>
            <a:ext cx="3748203" cy="1595389"/>
          </a:xfrm>
          <a:prstGeom prst="rect">
            <a:avLst/>
          </a:prstGeom>
        </p:spPr>
      </p:pic>
    </p:spTree>
    <p:extLst>
      <p:ext uri="{BB962C8B-B14F-4D97-AF65-F5344CB8AC3E}">
        <p14:creationId xmlns:p14="http://schemas.microsoft.com/office/powerpoint/2010/main" val="284938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199" y="365125"/>
            <a:ext cx="7083670" cy="1325563"/>
          </a:xfrm>
        </p:spPr>
        <p:txBody>
          <a:bodyPr>
            <a:noAutofit/>
          </a:bodyPr>
          <a:lstStyle/>
          <a:p>
            <a:r>
              <a:rPr lang="en-US" dirty="0"/>
              <a:t>Feedback Sentiment Classification</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825625"/>
            <a:ext cx="10820400" cy="4351338"/>
          </a:xfrm>
        </p:spPr>
        <p:txBody>
          <a:bodyPr>
            <a:normAutofit/>
          </a:bodyPr>
          <a:lstStyle/>
          <a:p>
            <a:r>
              <a:rPr lang="en-US" dirty="0"/>
              <a:t> </a:t>
            </a:r>
            <a:r>
              <a:rPr lang="en-US" dirty="0" err="1"/>
              <a:t>BertClassifier</a:t>
            </a:r>
            <a:r>
              <a:rPr lang="en-US" dirty="0"/>
              <a:t> – Accuracy – 30.21%</a:t>
            </a:r>
          </a:p>
          <a:p>
            <a:r>
              <a:rPr lang="en-US" dirty="0"/>
              <a:t> Word2Vec – Accuracy – 34.46%</a:t>
            </a:r>
          </a:p>
          <a:p>
            <a:r>
              <a:rPr lang="en-US" dirty="0"/>
              <a:t> </a:t>
            </a:r>
            <a:r>
              <a:rPr lang="en-US" dirty="0" err="1"/>
              <a:t>RoBERTa</a:t>
            </a:r>
            <a:r>
              <a:rPr lang="en-US" dirty="0"/>
              <a:t> – Accuracy – 55.21% </a:t>
            </a:r>
            <a:endParaRPr lang="en-US" b="0" i="0" dirty="0">
              <a:solidFill>
                <a:srgbClr val="212121"/>
              </a:solidFill>
              <a:effectLst/>
              <a:latin typeface="Roboto" panose="02000000000000000000" pitchFamily="2" charset="0"/>
            </a:endParaRPr>
          </a:p>
        </p:txBody>
      </p:sp>
      <p:pic>
        <p:nvPicPr>
          <p:cNvPr id="8" name="Picture 7">
            <a:extLst>
              <a:ext uri="{FF2B5EF4-FFF2-40B4-BE49-F238E27FC236}">
                <a16:creationId xmlns:a16="http://schemas.microsoft.com/office/drawing/2014/main" id="{693CE554-9E55-D060-0533-227287A50C1F}"/>
              </a:ext>
            </a:extLst>
          </p:cNvPr>
          <p:cNvPicPr>
            <a:picLocks noChangeAspect="1"/>
          </p:cNvPicPr>
          <p:nvPr/>
        </p:nvPicPr>
        <p:blipFill>
          <a:blip r:embed="rId2"/>
          <a:stretch>
            <a:fillRect/>
          </a:stretch>
        </p:blipFill>
        <p:spPr>
          <a:xfrm>
            <a:off x="8323045" y="95299"/>
            <a:ext cx="3748203" cy="1595389"/>
          </a:xfrm>
          <a:prstGeom prst="rect">
            <a:avLst/>
          </a:prstGeom>
        </p:spPr>
      </p:pic>
    </p:spTree>
    <p:extLst>
      <p:ext uri="{BB962C8B-B14F-4D97-AF65-F5344CB8AC3E}">
        <p14:creationId xmlns:p14="http://schemas.microsoft.com/office/powerpoint/2010/main" val="279169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199" y="365125"/>
            <a:ext cx="6397869" cy="1325563"/>
          </a:xfrm>
        </p:spPr>
        <p:txBody>
          <a:bodyPr>
            <a:noAutofit/>
          </a:bodyPr>
          <a:lstStyle/>
          <a:p>
            <a:r>
              <a:rPr lang="en-US" dirty="0"/>
              <a:t>Error Analysis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a:xfrm>
            <a:off x="838200" y="1623402"/>
            <a:ext cx="10820400" cy="4351338"/>
          </a:xfrm>
        </p:spPr>
        <p:txBody>
          <a:bodyPr>
            <a:normAutofit fontScale="92500" lnSpcReduction="10000"/>
          </a:bodyPr>
          <a:lstStyle/>
          <a:p>
            <a:r>
              <a:rPr lang="en-US" b="0" i="0" dirty="0">
                <a:solidFill>
                  <a:srgbClr val="212121"/>
                </a:solidFill>
                <a:effectLst/>
                <a:latin typeface="Roboto" panose="02000000000000000000" pitchFamily="2" charset="0"/>
              </a:rPr>
              <a:t>76 feedback statements classified incorrectly</a:t>
            </a:r>
          </a:p>
          <a:p>
            <a:r>
              <a:rPr lang="en-US" b="0" i="0" dirty="0">
                <a:solidFill>
                  <a:srgbClr val="212121"/>
                </a:solidFill>
                <a:effectLst/>
                <a:latin typeface="Roboto" panose="02000000000000000000" pitchFamily="2" charset="0"/>
              </a:rPr>
              <a:t>95% being mis-classified as ‘Somewhat Agree’ which is acting as the model’s default category.</a:t>
            </a:r>
          </a:p>
          <a:p>
            <a:pPr marL="0" indent="0">
              <a:buNone/>
            </a:pPr>
            <a:endParaRPr lang="en-US" b="0" i="0" dirty="0">
              <a:solidFill>
                <a:srgbClr val="212121"/>
              </a:solidFill>
              <a:effectLst/>
              <a:latin typeface="Roboto" panose="02000000000000000000" pitchFamily="2" charset="0"/>
            </a:endParaRPr>
          </a:p>
          <a:p>
            <a:pPr lvl="1"/>
            <a:r>
              <a:rPr lang="en-US" dirty="0">
                <a:solidFill>
                  <a:srgbClr val="212121"/>
                </a:solidFill>
                <a:latin typeface="Roboto" panose="02000000000000000000" pitchFamily="2" charset="0"/>
              </a:rPr>
              <a:t>Strongly Agree : 4</a:t>
            </a:r>
          </a:p>
          <a:p>
            <a:pPr lvl="1"/>
            <a:r>
              <a:rPr lang="en-US" b="0" i="0" dirty="0">
                <a:solidFill>
                  <a:srgbClr val="212121"/>
                </a:solidFill>
                <a:effectLst/>
                <a:latin typeface="Roboto" panose="02000000000000000000" pitchFamily="2" charset="0"/>
              </a:rPr>
              <a:t>Agree : 31</a:t>
            </a:r>
          </a:p>
          <a:p>
            <a:pPr lvl="1"/>
            <a:r>
              <a:rPr lang="en-US" dirty="0">
                <a:solidFill>
                  <a:srgbClr val="212121"/>
                </a:solidFill>
                <a:latin typeface="Roboto" panose="02000000000000000000" pitchFamily="2" charset="0"/>
              </a:rPr>
              <a:t>Somewhat Agree : 2</a:t>
            </a:r>
          </a:p>
          <a:p>
            <a:pPr lvl="1"/>
            <a:r>
              <a:rPr lang="en-US" b="0" i="0" dirty="0">
                <a:solidFill>
                  <a:srgbClr val="212121"/>
                </a:solidFill>
                <a:effectLst/>
                <a:latin typeface="Roboto" panose="02000000000000000000" pitchFamily="2" charset="0"/>
              </a:rPr>
              <a:t>Somewhat Disagree : 10</a:t>
            </a:r>
          </a:p>
          <a:p>
            <a:pPr lvl="1"/>
            <a:r>
              <a:rPr lang="en-US" dirty="0">
                <a:solidFill>
                  <a:srgbClr val="212121"/>
                </a:solidFill>
                <a:latin typeface="Roboto" panose="02000000000000000000" pitchFamily="2" charset="0"/>
              </a:rPr>
              <a:t>Disagree : 12</a:t>
            </a:r>
          </a:p>
          <a:p>
            <a:pPr lvl="1"/>
            <a:r>
              <a:rPr lang="en-US" b="0" i="0" dirty="0">
                <a:solidFill>
                  <a:srgbClr val="212121"/>
                </a:solidFill>
                <a:effectLst/>
                <a:latin typeface="Roboto" panose="02000000000000000000" pitchFamily="2" charset="0"/>
              </a:rPr>
              <a:t>Strongly Disagree : 8</a:t>
            </a:r>
          </a:p>
          <a:p>
            <a:endParaRPr lang="en-US" b="0" i="0" dirty="0">
              <a:solidFill>
                <a:srgbClr val="212121"/>
              </a:solidFill>
              <a:effectLst/>
              <a:latin typeface="Roboto" panose="02000000000000000000" pitchFamily="2" charset="0"/>
            </a:endParaRPr>
          </a:p>
        </p:txBody>
      </p:sp>
      <p:pic>
        <p:nvPicPr>
          <p:cNvPr id="8" name="Picture 7">
            <a:extLst>
              <a:ext uri="{FF2B5EF4-FFF2-40B4-BE49-F238E27FC236}">
                <a16:creationId xmlns:a16="http://schemas.microsoft.com/office/drawing/2014/main" id="{693CE554-9E55-D060-0533-227287A50C1F}"/>
              </a:ext>
            </a:extLst>
          </p:cNvPr>
          <p:cNvPicPr>
            <a:picLocks noChangeAspect="1"/>
          </p:cNvPicPr>
          <p:nvPr/>
        </p:nvPicPr>
        <p:blipFill>
          <a:blip r:embed="rId2"/>
          <a:stretch>
            <a:fillRect/>
          </a:stretch>
        </p:blipFill>
        <p:spPr>
          <a:xfrm>
            <a:off x="8323045" y="95299"/>
            <a:ext cx="3748203" cy="1595389"/>
          </a:xfrm>
          <a:prstGeom prst="rect">
            <a:avLst/>
          </a:prstGeom>
        </p:spPr>
      </p:pic>
      <p:pic>
        <p:nvPicPr>
          <p:cNvPr id="7" name="Picture 6">
            <a:extLst>
              <a:ext uri="{FF2B5EF4-FFF2-40B4-BE49-F238E27FC236}">
                <a16:creationId xmlns:a16="http://schemas.microsoft.com/office/drawing/2014/main" id="{3461553E-F858-6761-FE34-1C228BC893F8}"/>
              </a:ext>
            </a:extLst>
          </p:cNvPr>
          <p:cNvPicPr>
            <a:picLocks noChangeAspect="1"/>
          </p:cNvPicPr>
          <p:nvPr/>
        </p:nvPicPr>
        <p:blipFill>
          <a:blip r:embed="rId3"/>
          <a:stretch>
            <a:fillRect/>
          </a:stretch>
        </p:blipFill>
        <p:spPr>
          <a:xfrm>
            <a:off x="4955931" y="2940967"/>
            <a:ext cx="6397869" cy="3198935"/>
          </a:xfrm>
          <a:prstGeom prst="rect">
            <a:avLst/>
          </a:prstGeom>
        </p:spPr>
      </p:pic>
    </p:spTree>
    <p:extLst>
      <p:ext uri="{BB962C8B-B14F-4D97-AF65-F5344CB8AC3E}">
        <p14:creationId xmlns:p14="http://schemas.microsoft.com/office/powerpoint/2010/main" val="2227013889"/>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8900</TotalTime>
  <Words>1414</Words>
  <Application>Microsoft Office PowerPoint</Application>
  <PresentationFormat>Widescreen</PresentationFormat>
  <Paragraphs>176</Paragraphs>
  <Slides>29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Georgia</vt:lpstr>
      <vt:lpstr>Roboto</vt:lpstr>
      <vt:lpstr>System Font Regular</vt:lpstr>
      <vt:lpstr>Verdana</vt:lpstr>
      <vt:lpstr>Wingdings</vt:lpstr>
      <vt:lpstr>Office Theme</vt:lpstr>
      <vt:lpstr>Computing Services Committee Survey Results</vt:lpstr>
      <vt:lpstr>About</vt:lpstr>
      <vt:lpstr>Technologies Feedback List</vt:lpstr>
      <vt:lpstr>Wireless Network</vt:lpstr>
      <vt:lpstr>Causes of Dissatisfaction</vt:lpstr>
      <vt:lpstr>MySlice (Recap)</vt:lpstr>
      <vt:lpstr>Causes of Dissatisfaction</vt:lpstr>
      <vt:lpstr>Feedback Sentiment Classification</vt:lpstr>
      <vt:lpstr>Error Analysis</vt:lpstr>
      <vt:lpstr>Zoom</vt:lpstr>
      <vt:lpstr>Teams</vt:lpstr>
      <vt:lpstr>Causes of Dissatisfaction</vt:lpstr>
      <vt:lpstr>Blackboard</vt:lpstr>
      <vt:lpstr>Kaltura</vt:lpstr>
      <vt:lpstr>Teaching Tools</vt:lpstr>
      <vt:lpstr>Causes of Dissatisfaction</vt:lpstr>
      <vt:lpstr> Assistive Tools</vt:lpstr>
      <vt:lpstr>Accessibility Feedback</vt:lpstr>
      <vt:lpstr>Causes of Dissatisfaction</vt:lpstr>
      <vt:lpstr>Causes of Dissatisfaction</vt:lpstr>
      <vt:lpstr>IT Challenges</vt:lpstr>
      <vt:lpstr>Common reasons for dissatisfaction</vt:lpstr>
      <vt:lpstr>Causes of Dissatisfaction</vt:lpstr>
      <vt:lpstr>Causes of Dissatisfaction</vt:lpstr>
      <vt:lpstr>Security</vt:lpstr>
      <vt:lpstr>Playposit</vt:lpstr>
      <vt:lpstr>Google Suite</vt:lpstr>
      <vt:lpstr>Conclusion?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Trishla Jain</cp:lastModifiedBy>
  <cp:revision>178</cp:revision>
  <dcterms:created xsi:type="dcterms:W3CDTF">2019-07-05T14:23:44Z</dcterms:created>
  <dcterms:modified xsi:type="dcterms:W3CDTF">2022-12-13T05:57:00Z</dcterms:modified>
</cp:coreProperties>
</file>